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Lst>
  <p:sldSz cy="6858000" cx="9144000"/>
  <p:notesSz cx="6858000" cy="9144000"/>
  <p:embeddedFontLst>
    <p:embeddedFont>
      <p:font typeface="Libre Franklin"/>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1" Type="http://schemas.openxmlformats.org/officeDocument/2006/relationships/font" Target="fonts/LibreFranklin-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LibreFranklin-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LibreFranklin-bold.fntdata"/><Relationship Id="rId14" Type="http://schemas.openxmlformats.org/officeDocument/2006/relationships/slide" Target="slides/slide9.xml"/><Relationship Id="rId58" Type="http://schemas.openxmlformats.org/officeDocument/2006/relationships/font" Target="fonts/LibreFranklin-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24.jpg>
</file>

<file path=ppt/media/image25.jpg>
</file>

<file path=ppt/media/image26.png>
</file>

<file path=ppt/media/image27.jpg>
</file>

<file path=ppt/media/image28.jpg>
</file>

<file path=ppt/media/image29.png>
</file>

<file path=ppt/media/image3.pn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jpg>
</file>

<file path=ppt/media/image39.png>
</file>

<file path=ppt/media/image4.jpg>
</file>

<file path=ppt/media/image40.jpg>
</file>

<file path=ppt/media/image41.jpg>
</file>

<file path=ppt/media/image42.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Slaydı" showMasterSp="0" type="title">
  <p:cSld name="TITLE">
    <p:bg>
      <p:bgPr>
        <a:gradFill>
          <a:gsLst>
            <a:gs pos="0">
              <a:srgbClr val="262626"/>
            </a:gs>
            <a:gs pos="30000">
              <a:srgbClr val="2E2E2E"/>
            </a:gs>
            <a:gs pos="100000">
              <a:srgbClr val="7C7C7C"/>
            </a:gs>
          </a:gsLst>
          <a:lin ang="13000000" scaled="0"/>
        </a:gradFill>
      </p:bgPr>
    </p:bg>
    <p:spTree>
      <p:nvGrpSpPr>
        <p:cNvPr id="13" name="Shape 13"/>
        <p:cNvGrpSpPr/>
        <p:nvPr/>
      </p:nvGrpSpPr>
      <p:grpSpPr>
        <a:xfrm>
          <a:off x="0" y="0"/>
          <a:ext cx="0" cy="0"/>
          <a:chOff x="0" y="0"/>
          <a:chExt cx="0" cy="0"/>
        </a:xfrm>
      </p:grpSpPr>
      <p:sp>
        <p:nvSpPr>
          <p:cNvPr id="14" name="Google Shape;14;p2"/>
          <p:cNvSpPr/>
          <p:nvPr/>
        </p:nvSpPr>
        <p:spPr>
          <a:xfrm>
            <a:off x="0" y="4752126"/>
            <a:ext cx="9144000" cy="2112962"/>
          </a:xfrm>
          <a:custGeom>
            <a:rect b="b" l="l" r="r" t="t"/>
            <a:pathLst>
              <a:path extrusionOk="0" h="1331" w="5760">
                <a:moveTo>
                  <a:pt x="0" y="1066"/>
                </a:moveTo>
                <a:lnTo>
                  <a:pt x="0" y="1331"/>
                </a:lnTo>
                <a:lnTo>
                  <a:pt x="5760" y="1331"/>
                </a:lnTo>
                <a:lnTo>
                  <a:pt x="5760" y="0"/>
                </a:lnTo>
                <a:cubicBezTo>
                  <a:pt x="3220" y="1206"/>
                  <a:pt x="2250" y="1146"/>
                  <a:pt x="0" y="1066"/>
                </a:cubicBezTo>
                <a:close/>
              </a:path>
            </a:pathLst>
          </a:custGeom>
          <a:solidFill>
            <a:srgbClr val="7B7B7B">
              <a:alpha val="44705"/>
            </a:srgbClr>
          </a:solidFill>
          <a:ln>
            <a:noFill/>
          </a:ln>
          <a:effectLst>
            <a:outerShdw blurRad="50800" rotWithShape="0" algn="ctr" dir="16200000" dist="44450">
              <a:srgbClr val="000000">
                <a:alpha val="3490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15" name="Google Shape;15;p2"/>
          <p:cNvSpPr/>
          <p:nvPr/>
        </p:nvSpPr>
        <p:spPr>
          <a:xfrm>
            <a:off x="6105525" y="0"/>
            <a:ext cx="3038475" cy="6858000"/>
          </a:xfrm>
          <a:custGeom>
            <a:rect b="b" l="l" r="r" t="t"/>
            <a:pathLst>
              <a:path extrusionOk="0" h="4329" w="1914">
                <a:moveTo>
                  <a:pt x="1914" y="9"/>
                </a:moveTo>
                <a:lnTo>
                  <a:pt x="1914" y="4329"/>
                </a:lnTo>
                <a:lnTo>
                  <a:pt x="204" y="4327"/>
                </a:lnTo>
                <a:cubicBezTo>
                  <a:pt x="1288" y="3574"/>
                  <a:pt x="1608" y="1590"/>
                  <a:pt x="0" y="0"/>
                </a:cubicBezTo>
                <a:lnTo>
                  <a:pt x="1914" y="9"/>
                </a:lnTo>
                <a:close/>
              </a:path>
            </a:pathLst>
          </a:custGeom>
          <a:solidFill>
            <a:srgbClr val="5A5A5A">
              <a:alpha val="40000"/>
            </a:srgbClr>
          </a:solidFill>
          <a:ln>
            <a:noFill/>
          </a:ln>
          <a:effectLst>
            <a:outerShdw blurRad="50800" rotWithShape="0" algn="ctr" dir="10800000" dist="50800">
              <a:srgbClr val="000000">
                <a:alpha val="44705"/>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16" name="Google Shape;16;p2"/>
          <p:cNvSpPr txBox="1"/>
          <p:nvPr>
            <p:ph type="ctrTitle"/>
          </p:nvPr>
        </p:nvSpPr>
        <p:spPr>
          <a:xfrm>
            <a:off x="429064" y="3337560"/>
            <a:ext cx="6480048" cy="2301240"/>
          </a:xfrm>
          <a:prstGeom prst="rect">
            <a:avLst/>
          </a:prstGeom>
          <a:noFill/>
          <a:ln>
            <a:noFill/>
          </a:ln>
        </p:spPr>
        <p:txBody>
          <a:bodyPr anchorCtr="0" anchor="t" bIns="45700" lIns="45700" spcFirstLastPara="1" rIns="45700" wrap="square" tIns="45700">
            <a:noAutofit/>
          </a:bodyPr>
          <a:lstStyle>
            <a:lvl1pPr lvl="0" algn="r">
              <a:spcBef>
                <a:spcPts val="0"/>
              </a:spcBef>
              <a:spcAft>
                <a:spcPts val="0"/>
              </a:spcAft>
              <a:buClr>
                <a:srgbClr val="9FD4E6"/>
              </a:buClr>
              <a:buSzPts val="4600"/>
              <a:buFont typeface="Libre Franklin"/>
              <a:buNone/>
              <a:defRPr b="1" cap="none">
                <a:solidFill>
                  <a:srgbClr val="9FD4E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433050" y="1544812"/>
            <a:ext cx="6480048" cy="1752600"/>
          </a:xfrm>
          <a:prstGeom prst="rect">
            <a:avLst/>
          </a:prstGeom>
          <a:noFill/>
          <a:ln>
            <a:noFill/>
          </a:ln>
        </p:spPr>
        <p:txBody>
          <a:bodyPr anchorCtr="0" anchor="b" bIns="0" lIns="91425" spcFirstLastPara="1" rIns="45700" wrap="square" tIns="0">
            <a:noAutofit/>
          </a:bodyPr>
          <a:lstStyle>
            <a:lvl1pPr lvl="0" algn="r">
              <a:spcBef>
                <a:spcPts val="400"/>
              </a:spcBef>
              <a:spcAft>
                <a:spcPts val="0"/>
              </a:spcAft>
              <a:buSzPts val="1600"/>
              <a:buNone/>
              <a:defRPr sz="2000">
                <a:solidFill>
                  <a:schemeClr val="lt1"/>
                </a:solidFill>
              </a:defRPr>
            </a:lvl1pPr>
            <a:lvl2pPr lvl="1" algn="ctr">
              <a:spcBef>
                <a:spcPts val="360"/>
              </a:spcBef>
              <a:spcAft>
                <a:spcPts val="0"/>
              </a:spcAft>
              <a:buSzPts val="1620"/>
              <a:buNone/>
              <a:defRPr/>
            </a:lvl2pPr>
            <a:lvl3pPr lvl="2" algn="ctr">
              <a:spcBef>
                <a:spcPts val="360"/>
              </a:spcBef>
              <a:spcAft>
                <a:spcPts val="0"/>
              </a:spcAft>
              <a:buSzPts val="1530"/>
              <a:buNone/>
              <a:defRPr/>
            </a:lvl3pPr>
            <a:lvl4pPr lvl="3" algn="ctr">
              <a:spcBef>
                <a:spcPts val="360"/>
              </a:spcBef>
              <a:spcAft>
                <a:spcPts val="0"/>
              </a:spcAft>
              <a:buSzPts val="1620"/>
              <a:buNone/>
              <a:defRPr/>
            </a:lvl4pPr>
            <a:lvl5pPr lvl="4" algn="ctr">
              <a:spcBef>
                <a:spcPts val="360"/>
              </a:spcBef>
              <a:spcAft>
                <a:spcPts val="0"/>
              </a:spcAft>
              <a:buSzPts val="1800"/>
              <a:buNone/>
              <a:defRPr/>
            </a:lvl5pPr>
            <a:lvl6pPr lvl="5" algn="ctr">
              <a:spcBef>
                <a:spcPts val="360"/>
              </a:spcBef>
              <a:spcAft>
                <a:spcPts val="0"/>
              </a:spcAft>
              <a:buSzPts val="1800"/>
              <a:buNone/>
              <a:defRPr/>
            </a:lvl6pPr>
            <a:lvl7pPr lvl="6" algn="ctr">
              <a:spcBef>
                <a:spcPts val="360"/>
              </a:spcBef>
              <a:spcAft>
                <a:spcPts val="0"/>
              </a:spcAft>
              <a:buSzPts val="1800"/>
              <a:buNone/>
              <a:defRPr/>
            </a:lvl7pPr>
            <a:lvl8pPr lvl="7" algn="ctr">
              <a:spcBef>
                <a:spcPts val="360"/>
              </a:spcBef>
              <a:spcAft>
                <a:spcPts val="0"/>
              </a:spcAft>
              <a:buSzPts val="1800"/>
              <a:buNone/>
              <a:defRPr/>
            </a:lvl8pPr>
            <a:lvl9pPr lvl="8" algn="ctr">
              <a:spcBef>
                <a:spcPts val="360"/>
              </a:spcBef>
              <a:spcAft>
                <a:spcPts val="0"/>
              </a:spcAft>
              <a:buSzPts val="1800"/>
              <a:buNone/>
              <a:defRPr/>
            </a:lvl9pPr>
          </a:lstStyle>
          <a:p/>
        </p:txBody>
      </p:sp>
      <p:sp>
        <p:nvSpPr>
          <p:cNvPr id="18" name="Google Shape;18;p2"/>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Dikey Metin" type="vertTx">
  <p:cSld name="VERTICAL_TEXT">
    <p:spTree>
      <p:nvGrpSpPr>
        <p:cNvPr id="74" name="Shape 74"/>
        <p:cNvGrpSpPr/>
        <p:nvPr/>
      </p:nvGrpSpPr>
      <p:grpSpPr>
        <a:xfrm>
          <a:off x="0" y="0"/>
          <a:ext cx="0" cy="0"/>
          <a:chOff x="0" y="0"/>
          <a:chExt cx="0" cy="0"/>
        </a:xfrm>
      </p:grpSpPr>
      <p:sp>
        <p:nvSpPr>
          <p:cNvPr id="75" name="Google Shape;75;p11"/>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1"/>
          <p:cNvSpPr txBox="1"/>
          <p:nvPr>
            <p:ph idx="1" type="body"/>
          </p:nvPr>
        </p:nvSpPr>
        <p:spPr>
          <a:xfrm rot="5400000">
            <a:off x="1928018" y="129381"/>
            <a:ext cx="4525963" cy="7467600"/>
          </a:xfrm>
          <a:prstGeom prst="rect">
            <a:avLst/>
          </a:prstGeom>
          <a:noFill/>
          <a:ln>
            <a:noFill/>
          </a:ln>
        </p:spPr>
        <p:txBody>
          <a:bodyPr anchorCtr="0" anchor="t" bIns="45700" lIns="91425" spcFirstLastPara="1" rIns="91425" wrap="square" tIns="45700">
            <a:noAutofit/>
          </a:bodyPr>
          <a:lstStyle>
            <a:lvl1pPr indent="-320040" lvl="0" marL="457200" algn="l">
              <a:spcBef>
                <a:spcPts val="360"/>
              </a:spcBef>
              <a:spcAft>
                <a:spcPts val="0"/>
              </a:spcAft>
              <a:buSzPts val="1440"/>
              <a:buChar char="⦿"/>
              <a:defRPr/>
            </a:lvl1pPr>
            <a:lvl2pPr indent="-331469" lvl="1" marL="914400" algn="l">
              <a:spcBef>
                <a:spcPts val="360"/>
              </a:spcBef>
              <a:spcAft>
                <a:spcPts val="0"/>
              </a:spcAft>
              <a:buSzPts val="1620"/>
              <a:buChar char="⚫"/>
              <a:defRPr/>
            </a:lvl2pPr>
            <a:lvl3pPr indent="-325755" lvl="2" marL="1371600" algn="l">
              <a:spcBef>
                <a:spcPts val="360"/>
              </a:spcBef>
              <a:spcAft>
                <a:spcPts val="0"/>
              </a:spcAft>
              <a:buSzPts val="1530"/>
              <a:buChar char="○"/>
              <a:defRPr/>
            </a:lvl3pPr>
            <a:lvl4pPr indent="-331469" lvl="3" marL="1828800" algn="l">
              <a:spcBef>
                <a:spcPts val="360"/>
              </a:spcBef>
              <a:spcAft>
                <a:spcPts val="0"/>
              </a:spcAft>
              <a:buSzPts val="162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77" name="Google Shape;77;p11"/>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1"/>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key Başlık ve Metin" type="vertTitleAndTx">
  <p:cSld name="VERTICAL_TITLE_AND_VERTICAL_TEXT">
    <p:spTree>
      <p:nvGrpSpPr>
        <p:cNvPr id="80" name="Shape 80"/>
        <p:cNvGrpSpPr/>
        <p:nvPr/>
      </p:nvGrpSpPr>
      <p:grpSpPr>
        <a:xfrm>
          <a:off x="0" y="0"/>
          <a:ext cx="0" cy="0"/>
          <a:chOff x="0" y="0"/>
          <a:chExt cx="0" cy="0"/>
        </a:xfrm>
      </p:grpSpPr>
      <p:sp>
        <p:nvSpPr>
          <p:cNvPr id="81" name="Google Shape;81;p12"/>
          <p:cNvSpPr txBox="1"/>
          <p:nvPr>
            <p:ph type="title"/>
          </p:nvPr>
        </p:nvSpPr>
        <p:spPr>
          <a:xfrm rot="5400000">
            <a:off x="4732337" y="2171700"/>
            <a:ext cx="5851525" cy="20574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p12"/>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Autofit/>
          </a:bodyPr>
          <a:lstStyle>
            <a:lvl1pPr indent="-320040" lvl="0" marL="457200" algn="l">
              <a:spcBef>
                <a:spcPts val="360"/>
              </a:spcBef>
              <a:spcAft>
                <a:spcPts val="0"/>
              </a:spcAft>
              <a:buSzPts val="1440"/>
              <a:buChar char="⦿"/>
              <a:defRPr/>
            </a:lvl1pPr>
            <a:lvl2pPr indent="-331469" lvl="1" marL="914400" algn="l">
              <a:spcBef>
                <a:spcPts val="360"/>
              </a:spcBef>
              <a:spcAft>
                <a:spcPts val="0"/>
              </a:spcAft>
              <a:buSzPts val="1620"/>
              <a:buChar char="⚫"/>
              <a:defRPr/>
            </a:lvl2pPr>
            <a:lvl3pPr indent="-325755" lvl="2" marL="1371600" algn="l">
              <a:spcBef>
                <a:spcPts val="360"/>
              </a:spcBef>
              <a:spcAft>
                <a:spcPts val="0"/>
              </a:spcAft>
              <a:buSzPts val="1530"/>
              <a:buChar char="○"/>
              <a:defRPr/>
            </a:lvl3pPr>
            <a:lvl4pPr indent="-331469" lvl="3" marL="1828800" algn="l">
              <a:spcBef>
                <a:spcPts val="360"/>
              </a:spcBef>
              <a:spcAft>
                <a:spcPts val="0"/>
              </a:spcAft>
              <a:buSzPts val="162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83" name="Google Shape;83;p12"/>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2"/>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İçerik"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4600"/>
              <a:buFont typeface="Libre Franklin"/>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lvl1pPr indent="-320040" lvl="0" marL="457200" algn="l">
              <a:spcBef>
                <a:spcPts val="360"/>
              </a:spcBef>
              <a:spcAft>
                <a:spcPts val="0"/>
              </a:spcAft>
              <a:buSzPts val="1440"/>
              <a:buChar char="⦿"/>
              <a:defRPr/>
            </a:lvl1pPr>
            <a:lvl2pPr indent="-331469" lvl="1" marL="914400" algn="l">
              <a:spcBef>
                <a:spcPts val="360"/>
              </a:spcBef>
              <a:spcAft>
                <a:spcPts val="0"/>
              </a:spcAft>
              <a:buSzPts val="1620"/>
              <a:buChar char="⚫"/>
              <a:defRPr/>
            </a:lvl2pPr>
            <a:lvl3pPr indent="-325755" lvl="2" marL="1371600" algn="l">
              <a:spcBef>
                <a:spcPts val="360"/>
              </a:spcBef>
              <a:spcAft>
                <a:spcPts val="0"/>
              </a:spcAft>
              <a:buSzPts val="1530"/>
              <a:buChar char="○"/>
              <a:defRPr/>
            </a:lvl3pPr>
            <a:lvl4pPr indent="-331469" lvl="3" marL="1828800" algn="l">
              <a:spcBef>
                <a:spcPts val="360"/>
              </a:spcBef>
              <a:spcAft>
                <a:spcPts val="0"/>
              </a:spcAft>
              <a:buSzPts val="162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4" name="Google Shape;24;p3"/>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alnızca Başlık" type="titleOnly">
  <p:cSld name="TITLE_ONLY">
    <p:spTree>
      <p:nvGrpSpPr>
        <p:cNvPr id="27" name="Shape 27"/>
        <p:cNvGrpSpPr/>
        <p:nvPr/>
      </p:nvGrpSpPr>
      <p:grpSpPr>
        <a:xfrm>
          <a:off x="0" y="0"/>
          <a:ext cx="0" cy="0"/>
          <a:chOff x="0" y="0"/>
          <a:chExt cx="0" cy="0"/>
        </a:xfrm>
      </p:grpSpPr>
      <p:sp>
        <p:nvSpPr>
          <p:cNvPr id="28" name="Google Shape;28;p4"/>
          <p:cNvSpPr txBox="1"/>
          <p:nvPr>
            <p:ph type="title"/>
          </p:nvPr>
        </p:nvSpPr>
        <p:spPr>
          <a:xfrm>
            <a:off x="457200" y="274320"/>
            <a:ext cx="7470648" cy="11430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4600"/>
              <a:buFont typeface="Libre Franklin"/>
              <a:buNone/>
              <a:defRPr sz="4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
        <p:nvSpPr>
          <p:cNvPr id="31" name="Google Shape;31;p4"/>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ölüm Üstbilgisi" showMasterSp="0" type="secHead">
  <p:cSld name="SECTION_HEADER">
    <p:bg>
      <p:bgPr>
        <a:gradFill>
          <a:gsLst>
            <a:gs pos="0">
              <a:srgbClr val="262626"/>
            </a:gs>
            <a:gs pos="30000">
              <a:srgbClr val="2E2E2E"/>
            </a:gs>
            <a:gs pos="100000">
              <a:srgbClr val="7C7C7C"/>
            </a:gs>
          </a:gsLst>
          <a:lin ang="13000000" scaled="0"/>
        </a:gradFill>
      </p:bgPr>
    </p:bg>
    <p:spTree>
      <p:nvGrpSpPr>
        <p:cNvPr id="32" name="Shape 32"/>
        <p:cNvGrpSpPr/>
        <p:nvPr/>
      </p:nvGrpSpPr>
      <p:grpSpPr>
        <a:xfrm>
          <a:off x="0" y="0"/>
          <a:ext cx="0" cy="0"/>
          <a:chOff x="0" y="0"/>
          <a:chExt cx="0" cy="0"/>
        </a:xfrm>
      </p:grpSpPr>
      <p:sp>
        <p:nvSpPr>
          <p:cNvPr id="33" name="Google Shape;33;p5"/>
          <p:cNvSpPr/>
          <p:nvPr/>
        </p:nvSpPr>
        <p:spPr>
          <a:xfrm>
            <a:off x="0" y="4752126"/>
            <a:ext cx="9144000" cy="2112962"/>
          </a:xfrm>
          <a:custGeom>
            <a:rect b="b" l="l" r="r" t="t"/>
            <a:pathLst>
              <a:path extrusionOk="0" h="1331" w="5760">
                <a:moveTo>
                  <a:pt x="0" y="1066"/>
                </a:moveTo>
                <a:lnTo>
                  <a:pt x="0" y="1331"/>
                </a:lnTo>
                <a:lnTo>
                  <a:pt x="5760" y="1331"/>
                </a:lnTo>
                <a:lnTo>
                  <a:pt x="5760" y="0"/>
                </a:lnTo>
                <a:cubicBezTo>
                  <a:pt x="3220" y="1206"/>
                  <a:pt x="2250" y="1146"/>
                  <a:pt x="0" y="1066"/>
                </a:cubicBezTo>
                <a:close/>
              </a:path>
            </a:pathLst>
          </a:custGeom>
          <a:solidFill>
            <a:srgbClr val="7B7B7B">
              <a:alpha val="44705"/>
            </a:srgbClr>
          </a:solidFill>
          <a:ln>
            <a:noFill/>
          </a:ln>
          <a:effectLst>
            <a:outerShdw blurRad="50800" rotWithShape="0" algn="ctr" dir="16200000" dist="44450">
              <a:srgbClr val="000000">
                <a:alpha val="3490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34" name="Google Shape;34;p5"/>
          <p:cNvSpPr/>
          <p:nvPr/>
        </p:nvSpPr>
        <p:spPr>
          <a:xfrm>
            <a:off x="6105525" y="0"/>
            <a:ext cx="3038475" cy="6858000"/>
          </a:xfrm>
          <a:custGeom>
            <a:rect b="b" l="l" r="r" t="t"/>
            <a:pathLst>
              <a:path extrusionOk="0" h="4329" w="1914">
                <a:moveTo>
                  <a:pt x="1914" y="9"/>
                </a:moveTo>
                <a:lnTo>
                  <a:pt x="1914" y="4329"/>
                </a:lnTo>
                <a:lnTo>
                  <a:pt x="204" y="4327"/>
                </a:lnTo>
                <a:cubicBezTo>
                  <a:pt x="1288" y="3574"/>
                  <a:pt x="1608" y="1590"/>
                  <a:pt x="0" y="0"/>
                </a:cubicBezTo>
                <a:lnTo>
                  <a:pt x="1914" y="9"/>
                </a:lnTo>
                <a:close/>
              </a:path>
            </a:pathLst>
          </a:custGeom>
          <a:solidFill>
            <a:srgbClr val="5A5A5A">
              <a:alpha val="40000"/>
            </a:srgbClr>
          </a:solidFill>
          <a:ln>
            <a:noFill/>
          </a:ln>
          <a:effectLst>
            <a:outerShdw blurRad="50800" rotWithShape="0" algn="ctr" dir="10800000" dist="50800">
              <a:srgbClr val="000000">
                <a:alpha val="44705"/>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35" name="Google Shape;35;p5"/>
          <p:cNvSpPr txBox="1"/>
          <p:nvPr>
            <p:ph type="title"/>
          </p:nvPr>
        </p:nvSpPr>
        <p:spPr>
          <a:xfrm>
            <a:off x="685800" y="3583837"/>
            <a:ext cx="6629400" cy="1826363"/>
          </a:xfrm>
          <a:prstGeom prst="rect">
            <a:avLst/>
          </a:prstGeom>
          <a:noFill/>
          <a:ln>
            <a:noFill/>
          </a:ln>
        </p:spPr>
        <p:txBody>
          <a:bodyPr anchorCtr="0" anchor="t" bIns="0" lIns="45700" spcFirstLastPara="1" rIns="45700" wrap="square" tIns="0">
            <a:noAutofit/>
          </a:bodyPr>
          <a:lstStyle>
            <a:lvl1pPr lvl="0" algn="l">
              <a:spcBef>
                <a:spcPts val="0"/>
              </a:spcBef>
              <a:spcAft>
                <a:spcPts val="0"/>
              </a:spcAft>
              <a:buClr>
                <a:srgbClr val="9FD4E6"/>
              </a:buClr>
              <a:buSzPts val="4200"/>
              <a:buFont typeface="Libre Franklin"/>
              <a:buNone/>
              <a:defRPr b="1" sz="4200" cap="none">
                <a:solidFill>
                  <a:srgbClr val="9FD4E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685800" y="2485800"/>
            <a:ext cx="6629400" cy="1066688"/>
          </a:xfrm>
          <a:prstGeom prst="rect">
            <a:avLst/>
          </a:prstGeom>
          <a:noFill/>
          <a:ln>
            <a:noFill/>
          </a:ln>
        </p:spPr>
        <p:txBody>
          <a:bodyPr anchorCtr="0" anchor="b" bIns="0" lIns="45700" spcFirstLastPara="1" rIns="45700" wrap="square" tIns="0">
            <a:noAutofit/>
          </a:bodyPr>
          <a:lstStyle>
            <a:lvl1pPr indent="-228600" lvl="0" marL="457200" algn="l">
              <a:spcBef>
                <a:spcPts val="400"/>
              </a:spcBef>
              <a:spcAft>
                <a:spcPts val="0"/>
              </a:spcAft>
              <a:buSzPts val="1600"/>
              <a:buNone/>
              <a:defRPr sz="2000">
                <a:solidFill>
                  <a:schemeClr val="lt1"/>
                </a:solidFill>
              </a:defRPr>
            </a:lvl1pPr>
            <a:lvl2pPr indent="-228600" lvl="1" marL="914400" algn="l">
              <a:spcBef>
                <a:spcPts val="360"/>
              </a:spcBef>
              <a:spcAft>
                <a:spcPts val="0"/>
              </a:spcAft>
              <a:buSzPts val="1620"/>
              <a:buNone/>
              <a:defRPr sz="1800">
                <a:solidFill>
                  <a:schemeClr val="lt1"/>
                </a:solidFill>
              </a:defRPr>
            </a:lvl2pPr>
            <a:lvl3pPr indent="-228600" lvl="2" marL="1371600" algn="l">
              <a:spcBef>
                <a:spcPts val="320"/>
              </a:spcBef>
              <a:spcAft>
                <a:spcPts val="0"/>
              </a:spcAft>
              <a:buSzPts val="1360"/>
              <a:buNone/>
              <a:defRPr sz="1600">
                <a:solidFill>
                  <a:schemeClr val="lt1"/>
                </a:solidFill>
              </a:defRPr>
            </a:lvl3pPr>
            <a:lvl4pPr indent="-228600" lvl="3" marL="1828800" algn="l">
              <a:spcBef>
                <a:spcPts val="280"/>
              </a:spcBef>
              <a:spcAft>
                <a:spcPts val="0"/>
              </a:spcAft>
              <a:buSzPts val="1260"/>
              <a:buNone/>
              <a:defRPr sz="1400">
                <a:solidFill>
                  <a:schemeClr val="lt1"/>
                </a:solidFill>
              </a:defRPr>
            </a:lvl4pPr>
            <a:lvl5pPr indent="-228600" lvl="4" marL="2286000" algn="l">
              <a:spcBef>
                <a:spcPts val="280"/>
              </a:spcBef>
              <a:spcAft>
                <a:spcPts val="0"/>
              </a:spcAft>
              <a:buSzPts val="1400"/>
              <a:buNone/>
              <a:defRPr sz="1400">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37" name="Google Shape;37;p5"/>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ki İçerik" type="twoObj">
  <p:cSld name="TWO_OBJECTS">
    <p:spTree>
      <p:nvGrpSpPr>
        <p:cNvPr id="40" name="Shape 40"/>
        <p:cNvGrpSpPr/>
        <p:nvPr/>
      </p:nvGrpSpPr>
      <p:grpSpPr>
        <a:xfrm>
          <a:off x="0" y="0"/>
          <a:ext cx="0" cy="0"/>
          <a:chOff x="0" y="0"/>
          <a:chExt cx="0" cy="0"/>
        </a:xfrm>
      </p:grpSpPr>
      <p:sp>
        <p:nvSpPr>
          <p:cNvPr id="41" name="Google Shape;41;p6"/>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457200" y="1600200"/>
            <a:ext cx="3657600" cy="4525963"/>
          </a:xfrm>
          <a:prstGeom prst="rect">
            <a:avLst/>
          </a:prstGeom>
          <a:noFill/>
          <a:ln>
            <a:noFill/>
          </a:ln>
        </p:spPr>
        <p:txBody>
          <a:bodyPr anchorCtr="0" anchor="t" bIns="45700" lIns="91425" spcFirstLastPara="1" rIns="91425" wrap="square" tIns="45700">
            <a:noAutofit/>
          </a:bodyPr>
          <a:lstStyle>
            <a:lvl1pPr indent="-360680" lvl="0" marL="457200" algn="l">
              <a:spcBef>
                <a:spcPts val="520"/>
              </a:spcBef>
              <a:spcAft>
                <a:spcPts val="0"/>
              </a:spcAft>
              <a:buSzPts val="2080"/>
              <a:buChar char="⦿"/>
              <a:defRPr sz="2600"/>
            </a:lvl1pPr>
            <a:lvl2pPr indent="-354330" lvl="1" marL="914400" algn="l">
              <a:spcBef>
                <a:spcPts val="440"/>
              </a:spcBef>
              <a:spcAft>
                <a:spcPts val="0"/>
              </a:spcAft>
              <a:buSzPts val="1980"/>
              <a:buChar char="⚫"/>
              <a:defRPr sz="2200"/>
            </a:lvl2pPr>
            <a:lvl3pPr indent="-336550" lvl="2" marL="1371600" algn="l">
              <a:spcBef>
                <a:spcPts val="400"/>
              </a:spcBef>
              <a:spcAft>
                <a:spcPts val="0"/>
              </a:spcAft>
              <a:buSzPts val="1700"/>
              <a:buChar char="○"/>
              <a:defRPr sz="2000"/>
            </a:lvl3pPr>
            <a:lvl4pPr indent="-331469" lvl="3" marL="1828800" algn="l">
              <a:spcBef>
                <a:spcPts val="360"/>
              </a:spcBef>
              <a:spcAft>
                <a:spcPts val="0"/>
              </a:spcAft>
              <a:buSzPts val="1620"/>
              <a:buChar char="⚫"/>
              <a:defRPr sz="1800"/>
            </a:lvl4pPr>
            <a:lvl5pPr indent="-342900" lvl="4" marL="2286000" algn="l">
              <a:spcBef>
                <a:spcPts val="360"/>
              </a:spcBef>
              <a:spcAft>
                <a:spcPts val="0"/>
              </a:spcAft>
              <a:buSzPts val="1800"/>
              <a:buChar char="-"/>
              <a:defRPr sz="18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43" name="Google Shape;43;p6"/>
          <p:cNvSpPr txBox="1"/>
          <p:nvPr>
            <p:ph idx="2" type="body"/>
          </p:nvPr>
        </p:nvSpPr>
        <p:spPr>
          <a:xfrm>
            <a:off x="4267200" y="1600200"/>
            <a:ext cx="3657600" cy="4525963"/>
          </a:xfrm>
          <a:prstGeom prst="rect">
            <a:avLst/>
          </a:prstGeom>
          <a:noFill/>
          <a:ln>
            <a:noFill/>
          </a:ln>
        </p:spPr>
        <p:txBody>
          <a:bodyPr anchorCtr="0" anchor="t" bIns="45700" lIns="91425" spcFirstLastPara="1" rIns="91425" wrap="square" tIns="45700">
            <a:noAutofit/>
          </a:bodyPr>
          <a:lstStyle>
            <a:lvl1pPr indent="-360680" lvl="0" marL="457200" algn="l">
              <a:spcBef>
                <a:spcPts val="520"/>
              </a:spcBef>
              <a:spcAft>
                <a:spcPts val="0"/>
              </a:spcAft>
              <a:buSzPts val="2080"/>
              <a:buChar char="⦿"/>
              <a:defRPr sz="2600"/>
            </a:lvl1pPr>
            <a:lvl2pPr indent="-354330" lvl="1" marL="914400" algn="l">
              <a:spcBef>
                <a:spcPts val="440"/>
              </a:spcBef>
              <a:spcAft>
                <a:spcPts val="0"/>
              </a:spcAft>
              <a:buSzPts val="1980"/>
              <a:buChar char="⚫"/>
              <a:defRPr sz="2200"/>
            </a:lvl2pPr>
            <a:lvl3pPr indent="-336550" lvl="2" marL="1371600" algn="l">
              <a:spcBef>
                <a:spcPts val="400"/>
              </a:spcBef>
              <a:spcAft>
                <a:spcPts val="0"/>
              </a:spcAft>
              <a:buSzPts val="1700"/>
              <a:buChar char="○"/>
              <a:defRPr sz="2000"/>
            </a:lvl3pPr>
            <a:lvl4pPr indent="-331469" lvl="3" marL="1828800" algn="l">
              <a:spcBef>
                <a:spcPts val="360"/>
              </a:spcBef>
              <a:spcAft>
                <a:spcPts val="0"/>
              </a:spcAft>
              <a:buSzPts val="1620"/>
              <a:buChar char="⚫"/>
              <a:defRPr sz="1800"/>
            </a:lvl4pPr>
            <a:lvl5pPr indent="-342900" lvl="4" marL="2286000" algn="l">
              <a:spcBef>
                <a:spcPts val="360"/>
              </a:spcBef>
              <a:spcAft>
                <a:spcPts val="0"/>
              </a:spcAft>
              <a:buSzPts val="1800"/>
              <a:buChar char="-"/>
              <a:defRPr sz="18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44" name="Google Shape;44;p6"/>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rşılaştırma" showMasterSp="0" type="twoTxTwoObj">
  <p:cSld name="TWO_OBJECTS_WITH_TEXT">
    <p:spTree>
      <p:nvGrpSpPr>
        <p:cNvPr id="47" name="Shape 47"/>
        <p:cNvGrpSpPr/>
        <p:nvPr/>
      </p:nvGrpSpPr>
      <p:grpSpPr>
        <a:xfrm>
          <a:off x="0" y="0"/>
          <a:ext cx="0" cy="0"/>
          <a:chOff x="0" y="0"/>
          <a:chExt cx="0" cy="0"/>
        </a:xfrm>
      </p:grpSpPr>
      <p:sp>
        <p:nvSpPr>
          <p:cNvPr id="48" name="Google Shape;48;p7"/>
          <p:cNvSpPr txBox="1"/>
          <p:nvPr>
            <p:ph type="title"/>
          </p:nvPr>
        </p:nvSpPr>
        <p:spPr>
          <a:xfrm>
            <a:off x="457200" y="273050"/>
            <a:ext cx="8229600" cy="11430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4600"/>
              <a:buFont typeface="Libre Franklin"/>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7"/>
          <p:cNvSpPr txBox="1"/>
          <p:nvPr>
            <p:ph idx="1" type="body"/>
          </p:nvPr>
        </p:nvSpPr>
        <p:spPr>
          <a:xfrm>
            <a:off x="457200" y="5486400"/>
            <a:ext cx="4040188" cy="838200"/>
          </a:xfrm>
          <a:prstGeom prst="rect">
            <a:avLst/>
          </a:prstGeom>
          <a:noFill/>
          <a:ln>
            <a:noFill/>
          </a:ln>
        </p:spPr>
        <p:txBody>
          <a:bodyPr anchorCtr="0" anchor="t" bIns="45700" lIns="91425" spcFirstLastPara="1" rIns="91425" wrap="square" tIns="45700">
            <a:noAutofit/>
          </a:bodyPr>
          <a:lstStyle>
            <a:lvl1pPr indent="-228600" lvl="0" marL="457200" algn="l">
              <a:spcBef>
                <a:spcPts val="480"/>
              </a:spcBef>
              <a:spcAft>
                <a:spcPts val="0"/>
              </a:spcAft>
              <a:buSzPts val="1920"/>
              <a:buNone/>
              <a:defRPr b="1" sz="2400">
                <a:solidFill>
                  <a:schemeClr val="accent1"/>
                </a:solidFill>
              </a:defRPr>
            </a:lvl1pPr>
            <a:lvl2pPr indent="-228600" lvl="1" marL="914400" algn="l">
              <a:spcBef>
                <a:spcPts val="400"/>
              </a:spcBef>
              <a:spcAft>
                <a:spcPts val="0"/>
              </a:spcAft>
              <a:buSzPts val="1800"/>
              <a:buNone/>
              <a:defRPr b="1" sz="2000"/>
            </a:lvl2pPr>
            <a:lvl3pPr indent="-228600" lvl="2" marL="1371600" algn="l">
              <a:spcBef>
                <a:spcPts val="360"/>
              </a:spcBef>
              <a:spcAft>
                <a:spcPts val="0"/>
              </a:spcAft>
              <a:buSzPts val="1530"/>
              <a:buNone/>
              <a:defRPr b="1" sz="1800"/>
            </a:lvl3pPr>
            <a:lvl4pPr indent="-228600" lvl="3" marL="1828800" algn="l">
              <a:spcBef>
                <a:spcPts val="320"/>
              </a:spcBef>
              <a:spcAft>
                <a:spcPts val="0"/>
              </a:spcAft>
              <a:buSzPts val="1440"/>
              <a:buNone/>
              <a:defRPr b="1" sz="1600"/>
            </a:lvl4pPr>
            <a:lvl5pPr indent="-228600" lvl="4" marL="2286000" algn="l">
              <a:spcBef>
                <a:spcPts val="320"/>
              </a:spcBef>
              <a:spcAft>
                <a:spcPts val="0"/>
              </a:spcAft>
              <a:buSzPts val="1600"/>
              <a:buNone/>
              <a:defRPr b="1"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50" name="Google Shape;50;p7"/>
          <p:cNvSpPr txBox="1"/>
          <p:nvPr>
            <p:ph idx="2" type="body"/>
          </p:nvPr>
        </p:nvSpPr>
        <p:spPr>
          <a:xfrm>
            <a:off x="4645025" y="5486400"/>
            <a:ext cx="4041775" cy="838200"/>
          </a:xfrm>
          <a:prstGeom prst="rect">
            <a:avLst/>
          </a:prstGeom>
          <a:noFill/>
          <a:ln>
            <a:noFill/>
          </a:ln>
        </p:spPr>
        <p:txBody>
          <a:bodyPr anchorCtr="0" anchor="t" bIns="45700" lIns="91425" spcFirstLastPara="1" rIns="91425" wrap="square" tIns="45700">
            <a:noAutofit/>
          </a:bodyPr>
          <a:lstStyle>
            <a:lvl1pPr indent="-228600" lvl="0" marL="457200" algn="l">
              <a:spcBef>
                <a:spcPts val="480"/>
              </a:spcBef>
              <a:spcAft>
                <a:spcPts val="0"/>
              </a:spcAft>
              <a:buSzPts val="1920"/>
              <a:buNone/>
              <a:defRPr b="1" sz="2400">
                <a:solidFill>
                  <a:schemeClr val="accent1"/>
                </a:solidFill>
              </a:defRPr>
            </a:lvl1pPr>
            <a:lvl2pPr indent="-228600" lvl="1" marL="914400" algn="l">
              <a:spcBef>
                <a:spcPts val="400"/>
              </a:spcBef>
              <a:spcAft>
                <a:spcPts val="0"/>
              </a:spcAft>
              <a:buSzPts val="1800"/>
              <a:buNone/>
              <a:defRPr b="1" sz="2000"/>
            </a:lvl2pPr>
            <a:lvl3pPr indent="-228600" lvl="2" marL="1371600" algn="l">
              <a:spcBef>
                <a:spcPts val="360"/>
              </a:spcBef>
              <a:spcAft>
                <a:spcPts val="0"/>
              </a:spcAft>
              <a:buSzPts val="1530"/>
              <a:buNone/>
              <a:defRPr b="1" sz="1800"/>
            </a:lvl3pPr>
            <a:lvl4pPr indent="-228600" lvl="3" marL="1828800" algn="l">
              <a:spcBef>
                <a:spcPts val="320"/>
              </a:spcBef>
              <a:spcAft>
                <a:spcPts val="0"/>
              </a:spcAft>
              <a:buSzPts val="1440"/>
              <a:buNone/>
              <a:defRPr b="1" sz="1600"/>
            </a:lvl4pPr>
            <a:lvl5pPr indent="-228600" lvl="4" marL="2286000" algn="l">
              <a:spcBef>
                <a:spcPts val="320"/>
              </a:spcBef>
              <a:spcAft>
                <a:spcPts val="0"/>
              </a:spcAft>
              <a:buSzPts val="1600"/>
              <a:buNone/>
              <a:defRPr b="1"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51" name="Google Shape;51;p7"/>
          <p:cNvSpPr txBox="1"/>
          <p:nvPr>
            <p:ph idx="3" type="body"/>
          </p:nvPr>
        </p:nvSpPr>
        <p:spPr>
          <a:xfrm>
            <a:off x="457200" y="1516912"/>
            <a:ext cx="4040188" cy="3941763"/>
          </a:xfrm>
          <a:prstGeom prst="rect">
            <a:avLst/>
          </a:prstGeom>
          <a:noFill/>
          <a:ln>
            <a:noFill/>
          </a:ln>
        </p:spPr>
        <p:txBody>
          <a:bodyPr anchorCtr="0" anchor="t" bIns="45700" lIns="91425" spcFirstLastPara="1" rIns="91425" wrap="square" tIns="45700">
            <a:noAutofit/>
          </a:bodyPr>
          <a:lstStyle>
            <a:lvl1pPr indent="-350520" lvl="0" marL="457200" algn="l">
              <a:spcBef>
                <a:spcPts val="480"/>
              </a:spcBef>
              <a:spcAft>
                <a:spcPts val="0"/>
              </a:spcAft>
              <a:buSzPts val="1920"/>
              <a:buChar char="⦿"/>
              <a:defRPr sz="2400"/>
            </a:lvl1pPr>
            <a:lvl2pPr indent="-342900" lvl="1" marL="914400" algn="l">
              <a:spcBef>
                <a:spcPts val="400"/>
              </a:spcBef>
              <a:spcAft>
                <a:spcPts val="0"/>
              </a:spcAft>
              <a:buSzPts val="1800"/>
              <a:buChar char="⚫"/>
              <a:defRPr sz="2000"/>
            </a:lvl2pPr>
            <a:lvl3pPr indent="-325755" lvl="2" marL="1371600" algn="l">
              <a:spcBef>
                <a:spcPts val="360"/>
              </a:spcBef>
              <a:spcAft>
                <a:spcPts val="0"/>
              </a:spcAft>
              <a:buSzPts val="1530"/>
              <a:buChar char="○"/>
              <a:defRPr sz="1800"/>
            </a:lvl3pPr>
            <a:lvl4pPr indent="-320039" lvl="3" marL="1828800" algn="l">
              <a:spcBef>
                <a:spcPts val="320"/>
              </a:spcBef>
              <a:spcAft>
                <a:spcPts val="0"/>
              </a:spcAft>
              <a:buSzPts val="144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52" name="Google Shape;52;p7"/>
          <p:cNvSpPr txBox="1"/>
          <p:nvPr>
            <p:ph idx="4" type="body"/>
          </p:nvPr>
        </p:nvSpPr>
        <p:spPr>
          <a:xfrm>
            <a:off x="4645025" y="1516912"/>
            <a:ext cx="4041775" cy="3941763"/>
          </a:xfrm>
          <a:prstGeom prst="rect">
            <a:avLst/>
          </a:prstGeom>
          <a:noFill/>
          <a:ln>
            <a:noFill/>
          </a:ln>
        </p:spPr>
        <p:txBody>
          <a:bodyPr anchorCtr="0" anchor="t" bIns="45700" lIns="91425" spcFirstLastPara="1" rIns="91425" wrap="square" tIns="45700">
            <a:noAutofit/>
          </a:bodyPr>
          <a:lstStyle>
            <a:lvl1pPr indent="-350520" lvl="0" marL="457200" algn="l">
              <a:spcBef>
                <a:spcPts val="480"/>
              </a:spcBef>
              <a:spcAft>
                <a:spcPts val="0"/>
              </a:spcAft>
              <a:buSzPts val="1920"/>
              <a:buChar char="⦿"/>
              <a:defRPr sz="2400"/>
            </a:lvl1pPr>
            <a:lvl2pPr indent="-342900" lvl="1" marL="914400" algn="l">
              <a:spcBef>
                <a:spcPts val="400"/>
              </a:spcBef>
              <a:spcAft>
                <a:spcPts val="0"/>
              </a:spcAft>
              <a:buSzPts val="1800"/>
              <a:buChar char="⚫"/>
              <a:defRPr sz="2000"/>
            </a:lvl2pPr>
            <a:lvl3pPr indent="-325755" lvl="2" marL="1371600" algn="l">
              <a:spcBef>
                <a:spcPts val="360"/>
              </a:spcBef>
              <a:spcAft>
                <a:spcPts val="0"/>
              </a:spcAft>
              <a:buSzPts val="1530"/>
              <a:buChar char="○"/>
              <a:defRPr sz="1800"/>
            </a:lvl3pPr>
            <a:lvl4pPr indent="-320039" lvl="3" marL="1828800" algn="l">
              <a:spcBef>
                <a:spcPts val="320"/>
              </a:spcBef>
              <a:spcAft>
                <a:spcPts val="0"/>
              </a:spcAft>
              <a:buSzPts val="144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53" name="Google Shape;53;p7"/>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ş" type="blank">
  <p:cSld name="BLANK">
    <p:spTree>
      <p:nvGrpSpPr>
        <p:cNvPr id="56" name="Shape 56"/>
        <p:cNvGrpSpPr/>
        <p:nvPr/>
      </p:nvGrpSpPr>
      <p:grpSpPr>
        <a:xfrm>
          <a:off x="0" y="0"/>
          <a:ext cx="0" cy="0"/>
          <a:chOff x="0" y="0"/>
          <a:chExt cx="0" cy="0"/>
        </a:xfrm>
      </p:grpSpPr>
      <p:sp>
        <p:nvSpPr>
          <p:cNvPr id="57" name="Google Shape;57;p8"/>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8"/>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İçerik" type="objTx">
  <p:cSld name="OBJECT_WITH_CAPTION_TEXT">
    <p:spTree>
      <p:nvGrpSpPr>
        <p:cNvPr id="60" name="Shape 60"/>
        <p:cNvGrpSpPr/>
        <p:nvPr/>
      </p:nvGrpSpPr>
      <p:grpSpPr>
        <a:xfrm>
          <a:off x="0" y="0"/>
          <a:ext cx="0" cy="0"/>
          <a:chOff x="0" y="0"/>
          <a:chExt cx="0" cy="0"/>
        </a:xfrm>
      </p:grpSpPr>
      <p:sp>
        <p:nvSpPr>
          <p:cNvPr id="61" name="Google Shape;61;p9"/>
          <p:cNvSpPr txBox="1"/>
          <p:nvPr>
            <p:ph type="title"/>
          </p:nvPr>
        </p:nvSpPr>
        <p:spPr>
          <a:xfrm>
            <a:off x="457200" y="1185528"/>
            <a:ext cx="3200400" cy="730250"/>
          </a:xfrm>
          <a:prstGeom prst="rect">
            <a:avLst/>
          </a:prstGeom>
          <a:noFill/>
          <a:ln>
            <a:noFill/>
          </a:ln>
        </p:spPr>
        <p:txBody>
          <a:bodyPr anchorCtr="0" anchor="t" bIns="0" lIns="45700" spcFirstLastPara="1" rIns="45700" wrap="square" tIns="0">
            <a:noAutofit/>
          </a:bodyPr>
          <a:lstStyle>
            <a:lvl1pPr lvl="0" algn="l">
              <a:spcBef>
                <a:spcPts val="0"/>
              </a:spcBef>
              <a:spcAft>
                <a:spcPts val="0"/>
              </a:spcAft>
              <a:buClr>
                <a:schemeClr val="accent1"/>
              </a:buClr>
              <a:buSzPts val="1800"/>
              <a:buFont typeface="Libre Franklin"/>
              <a:buNone/>
              <a:defRPr b="1" sz="18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9"/>
          <p:cNvSpPr txBox="1"/>
          <p:nvPr>
            <p:ph idx="1" type="body"/>
          </p:nvPr>
        </p:nvSpPr>
        <p:spPr>
          <a:xfrm>
            <a:off x="457200" y="214424"/>
            <a:ext cx="2743200" cy="914400"/>
          </a:xfrm>
          <a:prstGeom prst="rect">
            <a:avLst/>
          </a:prstGeom>
          <a:noFill/>
          <a:ln>
            <a:noFill/>
          </a:ln>
        </p:spPr>
        <p:txBody>
          <a:bodyPr anchorCtr="0" anchor="b" bIns="0" lIns="45700" spcFirstLastPara="1" rIns="45700" wrap="square" tIns="0">
            <a:noAutofit/>
          </a:bodyPr>
          <a:lstStyle>
            <a:lvl1pPr indent="-228600" lvl="0" marL="457200" algn="l">
              <a:spcBef>
                <a:spcPts val="280"/>
              </a:spcBef>
              <a:spcAft>
                <a:spcPts val="0"/>
              </a:spcAft>
              <a:buSzPts val="1120"/>
              <a:buNone/>
              <a:defRPr sz="1400"/>
            </a:lvl1pPr>
            <a:lvl2pPr indent="-228600" lvl="1" marL="914400" algn="l">
              <a:spcBef>
                <a:spcPts val="240"/>
              </a:spcBef>
              <a:spcAft>
                <a:spcPts val="0"/>
              </a:spcAft>
              <a:buSzPts val="1080"/>
              <a:buNone/>
              <a:defRPr sz="1200"/>
            </a:lvl2pPr>
            <a:lvl3pPr indent="-228600" lvl="2" marL="1371600" algn="l">
              <a:spcBef>
                <a:spcPts val="200"/>
              </a:spcBef>
              <a:spcAft>
                <a:spcPts val="0"/>
              </a:spcAft>
              <a:buSzPts val="850"/>
              <a:buNone/>
              <a:defRPr sz="1000"/>
            </a:lvl3pPr>
            <a:lvl4pPr indent="-228600" lvl="3" marL="1828800" algn="l">
              <a:spcBef>
                <a:spcPts val="180"/>
              </a:spcBef>
              <a:spcAft>
                <a:spcPts val="0"/>
              </a:spcAft>
              <a:buSzPts val="810"/>
              <a:buNone/>
              <a:defRPr sz="900"/>
            </a:lvl4pPr>
            <a:lvl5pPr indent="-228600" lvl="4" marL="2286000" algn="l">
              <a:spcBef>
                <a:spcPts val="180"/>
              </a:spcBef>
              <a:spcAft>
                <a:spcPts val="0"/>
              </a:spcAft>
              <a:buSzPts val="900"/>
              <a:buNone/>
              <a:defRPr sz="9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63" name="Google Shape;63;p9"/>
          <p:cNvSpPr txBox="1"/>
          <p:nvPr>
            <p:ph idx="2" type="body"/>
          </p:nvPr>
        </p:nvSpPr>
        <p:spPr>
          <a:xfrm>
            <a:off x="457200" y="1981200"/>
            <a:ext cx="7086600" cy="3810000"/>
          </a:xfrm>
          <a:prstGeom prst="rect">
            <a:avLst/>
          </a:prstGeom>
          <a:noFill/>
          <a:ln>
            <a:noFill/>
          </a:ln>
        </p:spPr>
        <p:txBody>
          <a:bodyPr anchorCtr="0" anchor="t" bIns="45700" lIns="91425" spcFirstLastPara="1" rIns="91425" wrap="square" tIns="45700">
            <a:noAutofit/>
          </a:bodyPr>
          <a:lstStyle>
            <a:lvl1pPr indent="-370840" lvl="0" marL="457200" algn="l">
              <a:spcBef>
                <a:spcPts val="560"/>
              </a:spcBef>
              <a:spcAft>
                <a:spcPts val="0"/>
              </a:spcAft>
              <a:buSzPts val="2240"/>
              <a:buChar char="⦿"/>
              <a:defRPr sz="2800"/>
            </a:lvl1pPr>
            <a:lvl2pPr indent="-365760" lvl="1" marL="914400" algn="l">
              <a:spcBef>
                <a:spcPts val="480"/>
              </a:spcBef>
              <a:spcAft>
                <a:spcPts val="0"/>
              </a:spcAft>
              <a:buSzPts val="2160"/>
              <a:buChar char="⚫"/>
              <a:defRPr sz="2400"/>
            </a:lvl2pPr>
            <a:lvl3pPr indent="-347344" lvl="2" marL="1371600" algn="l">
              <a:spcBef>
                <a:spcPts val="440"/>
              </a:spcBef>
              <a:spcAft>
                <a:spcPts val="0"/>
              </a:spcAft>
              <a:buSzPts val="1870"/>
              <a:buChar char="○"/>
              <a:defRPr sz="2200"/>
            </a:lvl3pPr>
            <a:lvl4pPr indent="-342900" lvl="3" marL="1828800" algn="l">
              <a:spcBef>
                <a:spcPts val="400"/>
              </a:spcBef>
              <a:spcAft>
                <a:spcPts val="0"/>
              </a:spcAft>
              <a:buSzPts val="1800"/>
              <a:buChar char="⚫"/>
              <a:defRPr sz="2000"/>
            </a:lvl4pPr>
            <a:lvl5pPr indent="-355600" lvl="4" marL="2286000" algn="l">
              <a:spcBef>
                <a:spcPts val="400"/>
              </a:spcBef>
              <a:spcAft>
                <a:spcPts val="0"/>
              </a:spcAft>
              <a:buSzPts val="2000"/>
              <a:buChar char="-"/>
              <a:defRPr sz="20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64" name="Google Shape;64;p9"/>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9"/>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p:nvPr>
            <p:ph idx="12" type="sldNum"/>
          </p:nvPr>
        </p:nvSpPr>
        <p:spPr>
          <a:xfrm>
            <a:off x="8156448"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Resim" showMasterSp="0" type="picTx">
  <p:cSld name="PICTURE_WITH_CAPTION_TEXT">
    <p:spTree>
      <p:nvGrpSpPr>
        <p:cNvPr id="67" name="Shape 67"/>
        <p:cNvGrpSpPr/>
        <p:nvPr/>
      </p:nvGrpSpPr>
      <p:grpSpPr>
        <a:xfrm>
          <a:off x="0" y="0"/>
          <a:ext cx="0" cy="0"/>
          <a:chOff x="0" y="0"/>
          <a:chExt cx="0" cy="0"/>
        </a:xfrm>
      </p:grpSpPr>
      <p:sp>
        <p:nvSpPr>
          <p:cNvPr id="68" name="Google Shape;68;p10"/>
          <p:cNvSpPr txBox="1"/>
          <p:nvPr>
            <p:ph type="title"/>
          </p:nvPr>
        </p:nvSpPr>
        <p:spPr>
          <a:xfrm>
            <a:off x="5556732" y="1705709"/>
            <a:ext cx="3053868" cy="1253808"/>
          </a:xfrm>
          <a:prstGeom prst="rect">
            <a:avLst/>
          </a:prstGeom>
          <a:noFill/>
          <a:ln>
            <a:noFill/>
          </a:ln>
        </p:spPr>
        <p:txBody>
          <a:bodyPr anchorCtr="0" anchor="b" bIns="45700" lIns="45700" spcFirstLastPara="1" rIns="45700" wrap="square" tIns="45700">
            <a:noAutofit/>
          </a:bodyPr>
          <a:lstStyle>
            <a:lvl1pPr lvl="0" algn="l">
              <a:spcBef>
                <a:spcPts val="0"/>
              </a:spcBef>
              <a:spcAft>
                <a:spcPts val="0"/>
              </a:spcAft>
              <a:buClr>
                <a:schemeClr val="accent1"/>
              </a:buClr>
              <a:buSzPts val="2200"/>
              <a:buFont typeface="Libre Franklin"/>
              <a:buNone/>
              <a:defRPr b="1" sz="22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0"/>
          <p:cNvSpPr/>
          <p:nvPr>
            <p:ph idx="2" type="pic"/>
          </p:nvPr>
        </p:nvSpPr>
        <p:spPr>
          <a:xfrm>
            <a:off x="1065628" y="1019907"/>
            <a:ext cx="4114800" cy="4114800"/>
          </a:xfrm>
          <a:prstGeom prst="ellipse">
            <a:avLst/>
          </a:prstGeom>
          <a:solidFill>
            <a:srgbClr val="2B2B2B"/>
          </a:solidFill>
          <a:ln cap="flat" cmpd="sng" w="50800">
            <a:solidFill>
              <a:schemeClr val="dk2"/>
            </a:solidFill>
            <a:prstDash val="solid"/>
            <a:miter lim="800000"/>
            <a:headEnd len="sm" w="sm" type="none"/>
            <a:tailEnd len="sm" w="sm" type="none"/>
          </a:ln>
          <a:effectLst>
            <a:outerShdw blurRad="152000" sx="-80000" rotWithShape="0" dir="5400000" dist="345000" sy="-18000">
              <a:srgbClr val="000000">
                <a:alpha val="24705"/>
              </a:srgbClr>
            </a:outerShdw>
          </a:effectLst>
        </p:spPr>
        <p:txBody>
          <a:bodyPr anchorCtr="0" anchor="t" bIns="45700" lIns="91425" spcFirstLastPara="1" rIns="91425" wrap="square" tIns="45700">
            <a:noAutofit/>
          </a:bodyPr>
          <a:lstStyle>
            <a:lvl1pPr lvl="0" marR="0" rtl="0" algn="l">
              <a:spcBef>
                <a:spcPts val="640"/>
              </a:spcBef>
              <a:spcAft>
                <a:spcPts val="0"/>
              </a:spcAft>
              <a:buClr>
                <a:schemeClr val="accent1"/>
              </a:buClr>
              <a:buSzPts val="2560"/>
              <a:buFont typeface="Noto Sans Symbols"/>
              <a:buNone/>
              <a:defRPr b="0" i="0" sz="3200" u="none" cap="none" strike="noStrike">
                <a:solidFill>
                  <a:schemeClr val="lt1"/>
                </a:solidFill>
                <a:latin typeface="Arial"/>
                <a:ea typeface="Arial"/>
                <a:cs typeface="Arial"/>
                <a:sym typeface="Arial"/>
              </a:defRPr>
            </a:lvl1pPr>
            <a:lvl2pPr lvl="1" marR="0" rtl="0" algn="l">
              <a:spcBef>
                <a:spcPts val="520"/>
              </a:spcBef>
              <a:spcAft>
                <a:spcPts val="0"/>
              </a:spcAft>
              <a:buClr>
                <a:schemeClr val="accent1"/>
              </a:buClr>
              <a:buSzPts val="2340"/>
              <a:buFont typeface="Noto Sans Symbols"/>
              <a:buChar char="⚫"/>
              <a:defRPr b="0" i="0" sz="2600" u="none" cap="none" strike="noStrike">
                <a:solidFill>
                  <a:schemeClr val="lt1"/>
                </a:solidFill>
                <a:latin typeface="Arial"/>
                <a:ea typeface="Arial"/>
                <a:cs typeface="Arial"/>
                <a:sym typeface="Arial"/>
              </a:defRPr>
            </a:lvl2pPr>
            <a:lvl3pPr lvl="2" marR="0" rtl="0" algn="l">
              <a:spcBef>
                <a:spcPts val="480"/>
              </a:spcBef>
              <a:spcAft>
                <a:spcPts val="0"/>
              </a:spcAft>
              <a:buClr>
                <a:schemeClr val="accent2"/>
              </a:buClr>
              <a:buSzPts val="2040"/>
              <a:buFont typeface="Arial"/>
              <a:buChar char="○"/>
              <a:defRPr b="0" i="0" sz="2400" u="none" cap="none" strike="noStrike">
                <a:solidFill>
                  <a:schemeClr val="lt1"/>
                </a:solidFill>
                <a:latin typeface="Arial"/>
                <a:ea typeface="Arial"/>
                <a:cs typeface="Arial"/>
                <a:sym typeface="Arial"/>
              </a:defRPr>
            </a:lvl3pPr>
            <a:lvl4pPr lvl="3" marR="0" rtl="0" algn="l">
              <a:spcBef>
                <a:spcPts val="400"/>
              </a:spcBef>
              <a:spcAft>
                <a:spcPts val="0"/>
              </a:spcAft>
              <a:buClr>
                <a:schemeClr val="accent3"/>
              </a:buClr>
              <a:buSzPts val="1800"/>
              <a:buFont typeface="Noto Sans Symbols"/>
              <a:buChar char="⚫"/>
              <a:defRPr b="0" i="0" sz="2000" u="none" cap="none" strike="noStrike">
                <a:solidFill>
                  <a:schemeClr val="lt1"/>
                </a:solidFill>
                <a:latin typeface="Arial"/>
                <a:ea typeface="Arial"/>
                <a:cs typeface="Arial"/>
                <a:sym typeface="Arial"/>
              </a:defRPr>
            </a:lvl4pPr>
            <a:lvl5pPr lvl="4" marR="0" rtl="0" algn="l">
              <a:spcBef>
                <a:spcPts val="400"/>
              </a:spcBef>
              <a:spcAft>
                <a:spcPts val="0"/>
              </a:spcAft>
              <a:buClr>
                <a:schemeClr val="accent4"/>
              </a:buClr>
              <a:buSzPts val="2000"/>
              <a:buFont typeface="Arial"/>
              <a:buChar char="-"/>
              <a:defRPr b="0" i="0" sz="2000" u="none" cap="none" strike="noStrike">
                <a:solidFill>
                  <a:schemeClr val="lt1"/>
                </a:solidFill>
                <a:latin typeface="Arial"/>
                <a:ea typeface="Arial"/>
                <a:cs typeface="Arial"/>
                <a:sym typeface="Arial"/>
              </a:defRPr>
            </a:lvl5pPr>
            <a:lvl6pPr lvl="5" marR="0" rtl="0" algn="l">
              <a:spcBef>
                <a:spcPts val="400"/>
              </a:spcBef>
              <a:spcAft>
                <a:spcPts val="0"/>
              </a:spcAft>
              <a:buClr>
                <a:schemeClr val="accent5"/>
              </a:buClr>
              <a:buSzPts val="2000"/>
              <a:buFont typeface="Arial"/>
              <a:buChar char="-"/>
              <a:defRPr b="0" i="0" sz="2000" u="none" cap="none" strike="noStrike">
                <a:solidFill>
                  <a:schemeClr val="lt1"/>
                </a:solidFill>
                <a:latin typeface="Arial"/>
                <a:ea typeface="Arial"/>
                <a:cs typeface="Arial"/>
                <a:sym typeface="Arial"/>
              </a:defRPr>
            </a:lvl6pPr>
            <a:lvl7pPr lvl="6" marR="0" rtl="0" algn="l">
              <a:spcBef>
                <a:spcPts val="360"/>
              </a:spcBef>
              <a:spcAft>
                <a:spcPts val="0"/>
              </a:spcAft>
              <a:buClr>
                <a:schemeClr val="accent6"/>
              </a:buClr>
              <a:buSzPts val="1800"/>
              <a:buFont typeface="Arial"/>
              <a:buChar char="•"/>
              <a:defRPr b="0" i="0" sz="1800" u="none" cap="none" strike="noStrike">
                <a:solidFill>
                  <a:schemeClr val="lt1"/>
                </a:solidFill>
                <a:latin typeface="Arial"/>
                <a:ea typeface="Arial"/>
                <a:cs typeface="Arial"/>
                <a:sym typeface="Arial"/>
              </a:defRPr>
            </a:lvl7pPr>
            <a:lvl8pPr lvl="7" marR="0" rtl="0" algn="l">
              <a:spcBef>
                <a:spcPts val="320"/>
              </a:spcBef>
              <a:spcAft>
                <a:spcPts val="0"/>
              </a:spcAft>
              <a:buClr>
                <a:schemeClr val="accent6"/>
              </a:buClr>
              <a:buSzPts val="1600"/>
              <a:buFont typeface="Arial"/>
              <a:buChar char="▪"/>
              <a:defRPr b="0" i="0" sz="1600" u="none" cap="none" strike="noStrike">
                <a:solidFill>
                  <a:schemeClr val="lt1"/>
                </a:solidFill>
                <a:latin typeface="Arial"/>
                <a:ea typeface="Arial"/>
                <a:cs typeface="Arial"/>
                <a:sym typeface="Arial"/>
              </a:defRPr>
            </a:lvl8pPr>
            <a:lvl9pPr lvl="8" marR="0" rtl="0" algn="l">
              <a:spcBef>
                <a:spcPts val="320"/>
              </a:spcBef>
              <a:spcAft>
                <a:spcPts val="0"/>
              </a:spcAft>
              <a:buClr>
                <a:schemeClr val="accent6"/>
              </a:buClr>
              <a:buSzPts val="1600"/>
              <a:buFont typeface="Arial"/>
              <a:buChar char="•"/>
              <a:defRPr b="0" i="0" sz="1600" u="none" cap="none" strike="noStrike">
                <a:solidFill>
                  <a:schemeClr val="lt1"/>
                </a:solidFill>
                <a:latin typeface="Arial"/>
                <a:ea typeface="Arial"/>
                <a:cs typeface="Arial"/>
                <a:sym typeface="Arial"/>
              </a:defRPr>
            </a:lvl9pPr>
          </a:lstStyle>
          <a:p/>
        </p:txBody>
      </p:sp>
      <p:sp>
        <p:nvSpPr>
          <p:cNvPr id="70" name="Google Shape;70;p10"/>
          <p:cNvSpPr txBox="1"/>
          <p:nvPr>
            <p:ph idx="1" type="body"/>
          </p:nvPr>
        </p:nvSpPr>
        <p:spPr>
          <a:xfrm>
            <a:off x="5556734" y="2998765"/>
            <a:ext cx="3053866" cy="2663482"/>
          </a:xfrm>
          <a:prstGeom prst="rect">
            <a:avLst/>
          </a:prstGeom>
          <a:noFill/>
          <a:ln>
            <a:noFill/>
          </a:ln>
        </p:spPr>
        <p:txBody>
          <a:bodyPr anchorCtr="0" anchor="t" bIns="45700" lIns="45700" spcFirstLastPara="1" rIns="45700" wrap="square" tIns="45700">
            <a:noAutofit/>
          </a:bodyPr>
          <a:lstStyle>
            <a:lvl1pPr indent="-228600" lvl="0" marL="457200" algn="l">
              <a:spcBef>
                <a:spcPts val="240"/>
              </a:spcBef>
              <a:spcAft>
                <a:spcPts val="0"/>
              </a:spcAft>
              <a:buSzPts val="960"/>
              <a:buFont typeface="Arial"/>
              <a:buNone/>
              <a:defRPr sz="1200"/>
            </a:lvl1pPr>
            <a:lvl2pPr indent="-228600" lvl="1" marL="914400" algn="l">
              <a:spcBef>
                <a:spcPts val="240"/>
              </a:spcBef>
              <a:spcAft>
                <a:spcPts val="0"/>
              </a:spcAft>
              <a:buSzPts val="1080"/>
              <a:buFont typeface="Arial"/>
              <a:buNone/>
              <a:defRPr sz="1200"/>
            </a:lvl2pPr>
            <a:lvl3pPr indent="-228600" lvl="2" marL="1371600" algn="l">
              <a:spcBef>
                <a:spcPts val="200"/>
              </a:spcBef>
              <a:spcAft>
                <a:spcPts val="0"/>
              </a:spcAft>
              <a:buSzPts val="850"/>
              <a:buFont typeface="Arial"/>
              <a:buNone/>
              <a:defRPr sz="1000"/>
            </a:lvl3pPr>
            <a:lvl4pPr indent="-228600" lvl="3" marL="1828800" algn="l">
              <a:spcBef>
                <a:spcPts val="180"/>
              </a:spcBef>
              <a:spcAft>
                <a:spcPts val="0"/>
              </a:spcAft>
              <a:buSzPts val="810"/>
              <a:buFont typeface="Arial"/>
              <a:buNone/>
              <a:defRPr sz="900"/>
            </a:lvl4pPr>
            <a:lvl5pPr indent="-228600" lvl="4" marL="2286000" algn="l">
              <a:spcBef>
                <a:spcPts val="180"/>
              </a:spcBef>
              <a:spcAft>
                <a:spcPts val="0"/>
              </a:spcAft>
              <a:buSzPts val="900"/>
              <a:buFont typeface="Arial"/>
              <a:buNone/>
              <a:defRPr sz="9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71" name="Google Shape;71;p10"/>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0"/>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 name="Shape 5"/>
        <p:cNvGrpSpPr/>
        <p:nvPr/>
      </p:nvGrpSpPr>
      <p:grpSpPr>
        <a:xfrm>
          <a:off x="0" y="0"/>
          <a:ext cx="0" cy="0"/>
          <a:chOff x="0" y="0"/>
          <a:chExt cx="0" cy="0"/>
        </a:xfrm>
      </p:grpSpPr>
      <p:sp>
        <p:nvSpPr>
          <p:cNvPr id="6" name="Google Shape;6;p1"/>
          <p:cNvSpPr/>
          <p:nvPr/>
        </p:nvSpPr>
        <p:spPr>
          <a:xfrm>
            <a:off x="0" y="4752126"/>
            <a:ext cx="9144000" cy="2112962"/>
          </a:xfrm>
          <a:custGeom>
            <a:rect b="b" l="l" r="r" t="t"/>
            <a:pathLst>
              <a:path extrusionOk="0" h="1331" w="5760">
                <a:moveTo>
                  <a:pt x="0" y="1066"/>
                </a:moveTo>
                <a:lnTo>
                  <a:pt x="0" y="1331"/>
                </a:lnTo>
                <a:lnTo>
                  <a:pt x="5760" y="1331"/>
                </a:lnTo>
                <a:lnTo>
                  <a:pt x="5760" y="0"/>
                </a:lnTo>
                <a:cubicBezTo>
                  <a:pt x="3220" y="1206"/>
                  <a:pt x="2250" y="1146"/>
                  <a:pt x="0" y="1066"/>
                </a:cubicBezTo>
                <a:close/>
              </a:path>
            </a:pathLst>
          </a:custGeom>
          <a:solidFill>
            <a:srgbClr val="7B7B7B">
              <a:alpha val="44705"/>
            </a:srgbClr>
          </a:solidFill>
          <a:ln>
            <a:noFill/>
          </a:ln>
          <a:effectLst>
            <a:outerShdw blurRad="50800" rotWithShape="0" algn="ctr" dir="16200000" dist="44450">
              <a:srgbClr val="000000">
                <a:alpha val="3490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7" name="Google Shape;7;p1"/>
          <p:cNvSpPr/>
          <p:nvPr/>
        </p:nvSpPr>
        <p:spPr>
          <a:xfrm>
            <a:off x="7315200" y="0"/>
            <a:ext cx="1828800" cy="6858000"/>
          </a:xfrm>
          <a:custGeom>
            <a:rect b="b" l="l" r="r" t="t"/>
            <a:pathLst>
              <a:path extrusionOk="0" h="4329" w="1914">
                <a:moveTo>
                  <a:pt x="1914" y="9"/>
                </a:moveTo>
                <a:lnTo>
                  <a:pt x="1914" y="4329"/>
                </a:lnTo>
                <a:lnTo>
                  <a:pt x="204" y="4327"/>
                </a:lnTo>
                <a:cubicBezTo>
                  <a:pt x="1288" y="3574"/>
                  <a:pt x="2082" y="1734"/>
                  <a:pt x="0" y="0"/>
                </a:cubicBezTo>
                <a:lnTo>
                  <a:pt x="1914" y="9"/>
                </a:lnTo>
                <a:close/>
              </a:path>
            </a:pathLst>
          </a:custGeom>
          <a:solidFill>
            <a:srgbClr val="5A5A5A">
              <a:alpha val="40000"/>
            </a:srgbClr>
          </a:solidFill>
          <a:ln>
            <a:noFill/>
          </a:ln>
          <a:effectLst>
            <a:outerShdw blurRad="50800" rotWithShape="0" algn="ctr" dir="10800000" dist="50800">
              <a:srgbClr val="000000">
                <a:alpha val="44705"/>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8" name="Google Shape;8;p1"/>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lvl1pPr lvl="0" marR="0" rtl="0" algn="l">
              <a:spcBef>
                <a:spcPts val="0"/>
              </a:spcBef>
              <a:spcAft>
                <a:spcPts val="0"/>
              </a:spcAft>
              <a:buClr>
                <a:schemeClr val="lt1"/>
              </a:buClr>
              <a:buSzPts val="4600"/>
              <a:buFont typeface="Libre Franklin"/>
              <a:buNone/>
              <a:defRPr b="0" i="0" sz="4600" u="none" cap="none" strike="noStrike">
                <a:solidFill>
                  <a:schemeClr val="lt1"/>
                </a:solidFill>
                <a:latin typeface="Libre Franklin"/>
                <a:ea typeface="Libre Franklin"/>
                <a:cs typeface="Libre Franklin"/>
                <a:sym typeface="Libre Frankl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 name="Google Shape;9;p1"/>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lvl1pPr indent="-381000" lvl="0" marL="457200" marR="0" rtl="0" algn="l">
              <a:spcBef>
                <a:spcPts val="600"/>
              </a:spcBef>
              <a:spcAft>
                <a:spcPts val="0"/>
              </a:spcAft>
              <a:buClr>
                <a:schemeClr val="accent1"/>
              </a:buClr>
              <a:buSzPts val="2400"/>
              <a:buFont typeface="Noto Sans Symbols"/>
              <a:buChar char="⦿"/>
              <a:defRPr b="0" i="0" sz="3000" u="none" cap="none" strike="noStrike">
                <a:solidFill>
                  <a:schemeClr val="lt1"/>
                </a:solidFill>
                <a:latin typeface="Arial"/>
                <a:ea typeface="Arial"/>
                <a:cs typeface="Arial"/>
                <a:sym typeface="Arial"/>
              </a:defRPr>
            </a:lvl1pPr>
            <a:lvl2pPr indent="-377190" lvl="1" marL="914400" marR="0" rtl="0" algn="l">
              <a:spcBef>
                <a:spcPts val="520"/>
              </a:spcBef>
              <a:spcAft>
                <a:spcPts val="0"/>
              </a:spcAft>
              <a:buClr>
                <a:schemeClr val="accent1"/>
              </a:buClr>
              <a:buSzPts val="2340"/>
              <a:buFont typeface="Noto Sans Symbols"/>
              <a:buChar char="⚫"/>
              <a:defRPr b="0" i="0" sz="2600" u="none" cap="none" strike="noStrike">
                <a:solidFill>
                  <a:schemeClr val="lt1"/>
                </a:solidFill>
                <a:latin typeface="Arial"/>
                <a:ea typeface="Arial"/>
                <a:cs typeface="Arial"/>
                <a:sym typeface="Arial"/>
              </a:defRPr>
            </a:lvl2pPr>
            <a:lvl3pPr indent="-358139" lvl="2" marL="1371600" marR="0" rtl="0" algn="l">
              <a:spcBef>
                <a:spcPts val="480"/>
              </a:spcBef>
              <a:spcAft>
                <a:spcPts val="0"/>
              </a:spcAft>
              <a:buClr>
                <a:schemeClr val="accent2"/>
              </a:buClr>
              <a:buSzPts val="2040"/>
              <a:buFont typeface="Arial"/>
              <a:buChar char="○"/>
              <a:defRPr b="0" i="0" sz="2400" u="none" cap="none" strike="noStrike">
                <a:solidFill>
                  <a:schemeClr val="lt1"/>
                </a:solidFill>
                <a:latin typeface="Arial"/>
                <a:ea typeface="Arial"/>
                <a:cs typeface="Arial"/>
                <a:sym typeface="Arial"/>
              </a:defRPr>
            </a:lvl3pPr>
            <a:lvl4pPr indent="-342900" lvl="3" marL="1828800" marR="0" rtl="0" algn="l">
              <a:spcBef>
                <a:spcPts val="400"/>
              </a:spcBef>
              <a:spcAft>
                <a:spcPts val="0"/>
              </a:spcAft>
              <a:buClr>
                <a:schemeClr val="accent3"/>
              </a:buClr>
              <a:buSzPts val="1800"/>
              <a:buFont typeface="Noto Sans Symbols"/>
              <a:buChar char="⚫"/>
              <a:defRPr b="0" i="0" sz="2000" u="none" cap="none" strike="noStrike">
                <a:solidFill>
                  <a:schemeClr val="lt1"/>
                </a:solidFill>
                <a:latin typeface="Arial"/>
                <a:ea typeface="Arial"/>
                <a:cs typeface="Arial"/>
                <a:sym typeface="Arial"/>
              </a:defRPr>
            </a:lvl4pPr>
            <a:lvl5pPr indent="-355600" lvl="4" marL="2286000" marR="0" rtl="0" algn="l">
              <a:spcBef>
                <a:spcPts val="400"/>
              </a:spcBef>
              <a:spcAft>
                <a:spcPts val="0"/>
              </a:spcAft>
              <a:buClr>
                <a:schemeClr val="accent4"/>
              </a:buClr>
              <a:buSzPts val="2000"/>
              <a:buFont typeface="Arial"/>
              <a:buChar char="-"/>
              <a:defRPr b="0" i="0" sz="20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accent5"/>
              </a:buClr>
              <a:buSzPts val="2000"/>
              <a:buFont typeface="Arial"/>
              <a:buChar char="-"/>
              <a:defRPr b="0" i="0" sz="2000" u="none" cap="none" strike="noStrike">
                <a:solidFill>
                  <a:schemeClr val="lt1"/>
                </a:solidFill>
                <a:latin typeface="Arial"/>
                <a:ea typeface="Arial"/>
                <a:cs typeface="Arial"/>
                <a:sym typeface="Arial"/>
              </a:defRPr>
            </a:lvl6pPr>
            <a:lvl7pPr indent="-342900" lvl="6" marL="3200400" marR="0" rtl="0" algn="l">
              <a:spcBef>
                <a:spcPts val="360"/>
              </a:spcBef>
              <a:spcAft>
                <a:spcPts val="0"/>
              </a:spcAft>
              <a:buClr>
                <a:schemeClr val="accent6"/>
              </a:buClr>
              <a:buSzPts val="1800"/>
              <a:buFont typeface="Arial"/>
              <a:buChar char="•"/>
              <a:defRPr b="0" i="0" sz="1800" u="none" cap="none" strike="noStrike">
                <a:solidFill>
                  <a:schemeClr val="lt1"/>
                </a:solidFill>
                <a:latin typeface="Arial"/>
                <a:ea typeface="Arial"/>
                <a:cs typeface="Arial"/>
                <a:sym typeface="Arial"/>
              </a:defRPr>
            </a:lvl7pPr>
            <a:lvl8pPr indent="-330200" lvl="7" marL="3657600" marR="0" rtl="0" algn="l">
              <a:spcBef>
                <a:spcPts val="320"/>
              </a:spcBef>
              <a:spcAft>
                <a:spcPts val="0"/>
              </a:spcAft>
              <a:buClr>
                <a:schemeClr val="accent6"/>
              </a:buClr>
              <a:buSzPts val="1600"/>
              <a:buFont typeface="Arial"/>
              <a:buChar char="▪"/>
              <a:defRPr b="0" i="0" sz="1600" u="none" cap="none" strike="noStrike">
                <a:solidFill>
                  <a:schemeClr val="lt1"/>
                </a:solidFill>
                <a:latin typeface="Arial"/>
                <a:ea typeface="Arial"/>
                <a:cs typeface="Arial"/>
                <a:sym typeface="Arial"/>
              </a:defRPr>
            </a:lvl8pPr>
            <a:lvl9pPr indent="-330200" lvl="8" marL="4114800" marR="0" rtl="0" algn="l">
              <a:spcBef>
                <a:spcPts val="320"/>
              </a:spcBef>
              <a:spcAft>
                <a:spcPts val="0"/>
              </a:spcAft>
              <a:buClr>
                <a:schemeClr val="accent6"/>
              </a:buClr>
              <a:buSzPts val="1600"/>
              <a:buFont typeface="Arial"/>
              <a:buChar char="•"/>
              <a:defRPr b="0" i="0" sz="1600" u="none" cap="none" strike="noStrike">
                <a:solidFill>
                  <a:schemeClr val="lt1"/>
                </a:solidFill>
                <a:latin typeface="Arial"/>
                <a:ea typeface="Arial"/>
                <a:cs typeface="Arial"/>
                <a:sym typeface="Arial"/>
              </a:defRPr>
            </a:lvl9pPr>
          </a:lstStyle>
          <a:p/>
        </p:txBody>
      </p:sp>
      <p:sp>
        <p:nvSpPr>
          <p:cNvPr id="10" name="Google Shape;10;p1"/>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marR="0" rtl="0" algn="l">
              <a:spcBef>
                <a:spcPts val="0"/>
              </a:spcBef>
              <a:spcAft>
                <a:spcPts val="0"/>
              </a:spcAft>
              <a:buSzPts val="1400"/>
              <a:buNone/>
              <a:defRPr sz="1000">
                <a:solidFill>
                  <a:srgbClr val="9A9997"/>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1" name="Google Shape;11;p1"/>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marR="0" rtl="0" algn="ctr">
              <a:spcBef>
                <a:spcPts val="0"/>
              </a:spcBef>
              <a:spcAft>
                <a:spcPts val="0"/>
              </a:spcAft>
              <a:buSzPts val="1400"/>
              <a:buNone/>
              <a:defRPr sz="1000">
                <a:solidFill>
                  <a:srgbClr val="9A9997"/>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2" name="Google Shape;12;p1"/>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marR="0" rtl="0" algn="r">
              <a:spcBef>
                <a:spcPts val="0"/>
              </a:spcBef>
              <a:buNone/>
              <a:defRPr b="0" sz="1000" u="none">
                <a:solidFill>
                  <a:srgbClr val="9A9997"/>
                </a:solidFill>
                <a:latin typeface="Arial"/>
                <a:ea typeface="Arial"/>
                <a:cs typeface="Arial"/>
                <a:sym typeface="Arial"/>
              </a:defRPr>
            </a:lvl1pPr>
            <a:lvl2pPr indent="0" lvl="1" marL="0" marR="0" rtl="0" algn="r">
              <a:spcBef>
                <a:spcPts val="0"/>
              </a:spcBef>
              <a:buNone/>
              <a:defRPr b="0" sz="1000" u="none">
                <a:solidFill>
                  <a:srgbClr val="9A9997"/>
                </a:solidFill>
                <a:latin typeface="Arial"/>
                <a:ea typeface="Arial"/>
                <a:cs typeface="Arial"/>
                <a:sym typeface="Arial"/>
              </a:defRPr>
            </a:lvl2pPr>
            <a:lvl3pPr indent="0" lvl="2" marL="0" marR="0" rtl="0" algn="r">
              <a:spcBef>
                <a:spcPts val="0"/>
              </a:spcBef>
              <a:buNone/>
              <a:defRPr b="0" sz="1000" u="none">
                <a:solidFill>
                  <a:srgbClr val="9A9997"/>
                </a:solidFill>
                <a:latin typeface="Arial"/>
                <a:ea typeface="Arial"/>
                <a:cs typeface="Arial"/>
                <a:sym typeface="Arial"/>
              </a:defRPr>
            </a:lvl3pPr>
            <a:lvl4pPr indent="0" lvl="3" marL="0" marR="0" rtl="0" algn="r">
              <a:spcBef>
                <a:spcPts val="0"/>
              </a:spcBef>
              <a:buNone/>
              <a:defRPr b="0" sz="1000" u="none">
                <a:solidFill>
                  <a:srgbClr val="9A9997"/>
                </a:solidFill>
                <a:latin typeface="Arial"/>
                <a:ea typeface="Arial"/>
                <a:cs typeface="Arial"/>
                <a:sym typeface="Arial"/>
              </a:defRPr>
            </a:lvl4pPr>
            <a:lvl5pPr indent="0" lvl="4" marL="0" marR="0" rtl="0" algn="r">
              <a:spcBef>
                <a:spcPts val="0"/>
              </a:spcBef>
              <a:buNone/>
              <a:defRPr b="0" sz="1000" u="none">
                <a:solidFill>
                  <a:srgbClr val="9A9997"/>
                </a:solidFill>
                <a:latin typeface="Arial"/>
                <a:ea typeface="Arial"/>
                <a:cs typeface="Arial"/>
                <a:sym typeface="Arial"/>
              </a:defRPr>
            </a:lvl5pPr>
            <a:lvl6pPr indent="0" lvl="5" marL="0" marR="0" rtl="0" algn="r">
              <a:spcBef>
                <a:spcPts val="0"/>
              </a:spcBef>
              <a:buNone/>
              <a:defRPr b="0" sz="1000" u="none">
                <a:solidFill>
                  <a:srgbClr val="9A9997"/>
                </a:solidFill>
                <a:latin typeface="Arial"/>
                <a:ea typeface="Arial"/>
                <a:cs typeface="Arial"/>
                <a:sym typeface="Arial"/>
              </a:defRPr>
            </a:lvl6pPr>
            <a:lvl7pPr indent="0" lvl="6" marL="0" marR="0" rtl="0" algn="r">
              <a:spcBef>
                <a:spcPts val="0"/>
              </a:spcBef>
              <a:buNone/>
              <a:defRPr b="0" sz="1000" u="none">
                <a:solidFill>
                  <a:srgbClr val="9A9997"/>
                </a:solidFill>
                <a:latin typeface="Arial"/>
                <a:ea typeface="Arial"/>
                <a:cs typeface="Arial"/>
                <a:sym typeface="Arial"/>
              </a:defRPr>
            </a:lvl7pPr>
            <a:lvl8pPr indent="0" lvl="7" marL="0" marR="0" rtl="0" algn="r">
              <a:spcBef>
                <a:spcPts val="0"/>
              </a:spcBef>
              <a:buNone/>
              <a:defRPr b="0" sz="1000" u="none">
                <a:solidFill>
                  <a:srgbClr val="9A9997"/>
                </a:solidFill>
                <a:latin typeface="Arial"/>
                <a:ea typeface="Arial"/>
                <a:cs typeface="Arial"/>
                <a:sym typeface="Arial"/>
              </a:defRPr>
            </a:lvl8pPr>
            <a:lvl9pPr indent="0" lvl="8" marL="0" marR="0" rtl="0" algn="r">
              <a:spcBef>
                <a:spcPts val="0"/>
              </a:spcBef>
              <a:buNone/>
              <a:defRPr b="0" sz="1000" u="none">
                <a:solidFill>
                  <a:srgbClr val="9A9997"/>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jpg"/><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image" Target="../media/image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8.jpg"/><Relationship Id="rId4" Type="http://schemas.openxmlformats.org/officeDocument/2006/relationships/image" Target="../media/image19.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5.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4.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5.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4.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8.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3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2.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7.jpg"/><Relationship Id="rId4" Type="http://schemas.openxmlformats.org/officeDocument/2006/relationships/image" Target="../media/image41.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36.jpg"/><Relationship Id="rId4" Type="http://schemas.openxmlformats.org/officeDocument/2006/relationships/image" Target="../media/image3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0.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7.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42.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0.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hyperlink" Target="http://www.megep.meb.gov.tr/mte_program_modul/moduller_pdf/Ac%20Ve%20Dc%20Makineler.pdf" TargetMode="External"/><Relationship Id="rId4" Type="http://schemas.openxmlformats.org/officeDocument/2006/relationships/hyperlink" Target="https://www.youtube.com/watch?v=M9-FWM52oac&amp;list=WL&amp;index=63&amp;t=0s" TargetMode="External"/><Relationship Id="rId5" Type="http://schemas.openxmlformats.org/officeDocument/2006/relationships/hyperlink" Target="https://www.youtube.com/watch?v=BitvabBZm9E" TargetMode="External"/><Relationship Id="rId6" Type="http://schemas.openxmlformats.org/officeDocument/2006/relationships/hyperlink" Target="https://www.elektrikport.com/teknik-kutuphane/alternatif-akm-motorlar-(-alternating-current-)-birinci-bolum/8343"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3.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3"/>
          <p:cNvSpPr txBox="1"/>
          <p:nvPr>
            <p:ph type="ctrTitle"/>
          </p:nvPr>
        </p:nvSpPr>
        <p:spPr>
          <a:xfrm>
            <a:off x="683568" y="404664"/>
            <a:ext cx="7815344" cy="1747624"/>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Clr>
                <a:srgbClr val="9FD4E6"/>
              </a:buClr>
              <a:buSzPts val="6000"/>
              <a:buFont typeface="Libre Franklin"/>
              <a:buNone/>
            </a:pPr>
            <a:r>
              <a:rPr lang="tr-TR" sz="6000"/>
              <a:t>AA (AC) MAKINALARININ TEMELLERI</a:t>
            </a:r>
            <a:endParaRPr/>
          </a:p>
        </p:txBody>
      </p:sp>
      <p:sp>
        <p:nvSpPr>
          <p:cNvPr id="91" name="Google Shape;91;p13"/>
          <p:cNvSpPr txBox="1"/>
          <p:nvPr>
            <p:ph idx="1" type="subTitle"/>
          </p:nvPr>
        </p:nvSpPr>
        <p:spPr>
          <a:xfrm>
            <a:off x="1763688" y="3501008"/>
            <a:ext cx="6480048" cy="1752600"/>
          </a:xfrm>
          <a:prstGeom prst="rect">
            <a:avLst/>
          </a:prstGeom>
          <a:noFill/>
          <a:ln>
            <a:noFill/>
          </a:ln>
        </p:spPr>
        <p:txBody>
          <a:bodyPr anchorCtr="0" anchor="b" bIns="0" lIns="91425" spcFirstLastPara="1" rIns="45700" wrap="square" tIns="0">
            <a:noAutofit/>
          </a:bodyPr>
          <a:lstStyle/>
          <a:p>
            <a:pPr indent="0" lvl="0" marL="0" rtl="0" algn="r">
              <a:spcBef>
                <a:spcPts val="0"/>
              </a:spcBef>
              <a:spcAft>
                <a:spcPts val="0"/>
              </a:spcAft>
              <a:buSzPts val="1600"/>
              <a:buNone/>
            </a:pPr>
            <a:r>
              <a:rPr lang="tr-TR"/>
              <a:t>Hilal BOZKURT 2016010225056</a:t>
            </a:r>
            <a:endParaRPr/>
          </a:p>
          <a:p>
            <a:pPr indent="0" lvl="0" marL="0" rtl="0" algn="r">
              <a:spcBef>
                <a:spcPts val="400"/>
              </a:spcBef>
              <a:spcAft>
                <a:spcPts val="0"/>
              </a:spcAft>
              <a:buSzPts val="1600"/>
              <a:buNone/>
            </a:pPr>
            <a:r>
              <a:rPr lang="tr-TR"/>
              <a:t>Dilara UÇAR 2016010225035</a:t>
            </a:r>
            <a:endParaRPr/>
          </a:p>
          <a:p>
            <a:pPr indent="0" lvl="0" marL="0" rtl="0" algn="r">
              <a:spcBef>
                <a:spcPts val="400"/>
              </a:spcBef>
              <a:spcAft>
                <a:spcPts val="0"/>
              </a:spcAft>
              <a:buSzPts val="1600"/>
              <a:buNone/>
            </a:pPr>
            <a:r>
              <a:rPr lang="tr-TR"/>
              <a:t>Rumeysa KAHRAMAN 2016010225036</a:t>
            </a:r>
            <a:endParaRPr/>
          </a:p>
          <a:p>
            <a:pPr indent="0" lvl="0" marL="0" rtl="0" algn="r">
              <a:spcBef>
                <a:spcPts val="400"/>
              </a:spcBef>
              <a:spcAft>
                <a:spcPts val="0"/>
              </a:spcAft>
              <a:buSzPts val="1600"/>
              <a:buNone/>
            </a:pPr>
            <a:r>
              <a:rPr lang="tr-TR"/>
              <a:t>Buket TEMİRLENK 2016010225008</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ph idx="1" type="body"/>
          </p:nvPr>
        </p:nvSpPr>
        <p:spPr>
          <a:xfrm>
            <a:off x="357158" y="214290"/>
            <a:ext cx="8229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1920"/>
              <a:buChar char="⦿"/>
            </a:pPr>
            <a:r>
              <a:rPr lang="tr-TR" sz="2400">
                <a:solidFill>
                  <a:srgbClr val="48D3F3"/>
                </a:solidFill>
              </a:rPr>
              <a:t>Yıldız Bağlı Motorlar </a:t>
            </a:r>
            <a:endParaRPr/>
          </a:p>
          <a:p>
            <a:pPr indent="-384047" lvl="0" marL="420624" rtl="0" algn="l">
              <a:spcBef>
                <a:spcPts val="480"/>
              </a:spcBef>
              <a:spcAft>
                <a:spcPts val="0"/>
              </a:spcAft>
              <a:buSzPts val="1920"/>
              <a:buChar char="⦿"/>
            </a:pPr>
            <a:r>
              <a:rPr lang="tr-TR" sz="2400"/>
              <a:t>Yıldız bağlı olarak çalıştırılan motorlar kalkınma anında şebekeden daha düşük akım çeker. Devir sayısı aynı olmasına rağmen çalışma gücü üçgen bağlı motora göre zayıftır. AC üç fazlı motorlar doğrudan yıldız çalıştırılabilir. Şekil 3.8’de üç faz bobinleri ve yıldız bağlı bobinler görülmektedir.</a:t>
            </a:r>
            <a:endParaRPr/>
          </a:p>
          <a:p>
            <a:pPr indent="-262128" lvl="0" marL="420624" rtl="0" algn="l">
              <a:spcBef>
                <a:spcPts val="480"/>
              </a:spcBef>
              <a:spcAft>
                <a:spcPts val="0"/>
              </a:spcAft>
              <a:buSzPts val="1920"/>
              <a:buNone/>
            </a:pPr>
            <a:r>
              <a:t/>
            </a:r>
            <a:endParaRPr sz="2400"/>
          </a:p>
          <a:p>
            <a:pPr indent="-231647" lvl="0" marL="420624" rtl="0" algn="l">
              <a:spcBef>
                <a:spcPts val="600"/>
              </a:spcBef>
              <a:spcAft>
                <a:spcPts val="0"/>
              </a:spcAft>
              <a:buSzPts val="2400"/>
              <a:buNone/>
            </a:pPr>
            <a:r>
              <a:t/>
            </a:r>
            <a:endParaRPr/>
          </a:p>
        </p:txBody>
      </p:sp>
      <p:pic>
        <p:nvPicPr>
          <p:cNvPr id="148" name="Google Shape;148;p22"/>
          <p:cNvPicPr preferRelativeResize="0"/>
          <p:nvPr/>
        </p:nvPicPr>
        <p:blipFill rotWithShape="1">
          <a:blip r:embed="rId3">
            <a:alphaModFix/>
          </a:blip>
          <a:srcRect b="0" l="0" r="0" t="0"/>
          <a:stretch/>
        </p:blipFill>
        <p:spPr>
          <a:xfrm>
            <a:off x="611560" y="3025614"/>
            <a:ext cx="4735964" cy="1987562"/>
          </a:xfrm>
          <a:prstGeom prst="rect">
            <a:avLst/>
          </a:prstGeom>
          <a:noFill/>
          <a:ln>
            <a:noFill/>
          </a:ln>
        </p:spPr>
      </p:pic>
      <p:pic>
        <p:nvPicPr>
          <p:cNvPr id="149" name="Google Shape;149;p22"/>
          <p:cNvPicPr preferRelativeResize="0"/>
          <p:nvPr/>
        </p:nvPicPr>
        <p:blipFill rotWithShape="1">
          <a:blip r:embed="rId4">
            <a:alphaModFix/>
          </a:blip>
          <a:srcRect b="0" l="0" r="0" t="0"/>
          <a:stretch/>
        </p:blipFill>
        <p:spPr>
          <a:xfrm>
            <a:off x="1187624" y="5113846"/>
            <a:ext cx="3572510" cy="1676400"/>
          </a:xfrm>
          <a:prstGeom prst="rect">
            <a:avLst/>
          </a:prstGeom>
          <a:noFill/>
          <a:ln>
            <a:noFill/>
          </a:ln>
        </p:spPr>
      </p:pic>
      <p:sp>
        <p:nvSpPr>
          <p:cNvPr id="150" name="Google Shape;150;p22"/>
          <p:cNvSpPr/>
          <p:nvPr/>
        </p:nvSpPr>
        <p:spPr>
          <a:xfrm>
            <a:off x="5598359" y="3645024"/>
            <a:ext cx="3541837"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3.10: Üç faz bobinleri ve üçgen bağlantı </a:t>
            </a:r>
            <a:endParaRPr sz="1800">
              <a:solidFill>
                <a:srgbClr val="48D3F3"/>
              </a:solidFill>
              <a:latin typeface="Arial"/>
              <a:ea typeface="Arial"/>
              <a:cs typeface="Arial"/>
              <a:sym typeface="Arial"/>
            </a:endParaRPr>
          </a:p>
        </p:txBody>
      </p:sp>
      <p:sp>
        <p:nvSpPr>
          <p:cNvPr id="151" name="Google Shape;151;p22"/>
          <p:cNvSpPr/>
          <p:nvPr/>
        </p:nvSpPr>
        <p:spPr>
          <a:xfrm>
            <a:off x="4932040" y="5582714"/>
            <a:ext cx="3852401"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3.11: Üçgen bağlantı klemens kutusu </a:t>
            </a:r>
            <a:endParaRPr sz="1800">
              <a:solidFill>
                <a:srgbClr val="48D3F3"/>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idx="1" type="body"/>
          </p:nvPr>
        </p:nvSpPr>
        <p:spPr>
          <a:xfrm>
            <a:off x="357158" y="214291"/>
            <a:ext cx="8229600" cy="3214710"/>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1920"/>
              <a:buChar char="⦿"/>
            </a:pPr>
            <a:r>
              <a:rPr lang="tr-TR" sz="2400">
                <a:solidFill>
                  <a:srgbClr val="48D3F3"/>
                </a:solidFill>
              </a:rPr>
              <a:t>Delta Bağlı Motorlar </a:t>
            </a:r>
            <a:endParaRPr/>
          </a:p>
          <a:p>
            <a:pPr indent="-384047" lvl="0" marL="420624" rtl="0" algn="l">
              <a:spcBef>
                <a:spcPts val="400"/>
              </a:spcBef>
              <a:spcAft>
                <a:spcPts val="0"/>
              </a:spcAft>
              <a:buSzPts val="1600"/>
              <a:buChar char="⦿"/>
            </a:pPr>
            <a:r>
              <a:rPr lang="tr-TR" sz="2000"/>
              <a:t>Delta (üçgen) bağlı motorlar kalkınma anında şebekeden yüksek akım çeker. Üçgen bağlı motorların çalışma güçleri yıldız bağlantıya göre daha yüksektir. 4KW’tan büyük güçlü motorların doğrudan üçgen çalıştırılmaları sakıncalıdır. Büyük güçlü motorlar yıldız olarak kalkındırılıp ardından üçgene geçirilir. Şekil 3.10’da üç faz bobinleri ve üçgen bağlı bobinler görülmektedir.</a:t>
            </a:r>
            <a:endParaRPr/>
          </a:p>
          <a:p>
            <a:pPr indent="-262128" lvl="0" marL="420624" rtl="0" algn="l">
              <a:spcBef>
                <a:spcPts val="480"/>
              </a:spcBef>
              <a:spcAft>
                <a:spcPts val="0"/>
              </a:spcAft>
              <a:buSzPts val="1920"/>
              <a:buNone/>
            </a:pPr>
            <a:r>
              <a:t/>
            </a:r>
            <a:endParaRPr sz="2400"/>
          </a:p>
          <a:p>
            <a:pPr indent="-262128" lvl="0" marL="420624" rtl="0" algn="l">
              <a:spcBef>
                <a:spcPts val="480"/>
              </a:spcBef>
              <a:spcAft>
                <a:spcPts val="0"/>
              </a:spcAft>
              <a:buSzPts val="1920"/>
              <a:buNone/>
            </a:pPr>
            <a:r>
              <a:t/>
            </a:r>
            <a:endParaRPr sz="2400"/>
          </a:p>
        </p:txBody>
      </p:sp>
      <p:pic>
        <p:nvPicPr>
          <p:cNvPr id="157" name="Google Shape;157;p23"/>
          <p:cNvPicPr preferRelativeResize="0"/>
          <p:nvPr/>
        </p:nvPicPr>
        <p:blipFill rotWithShape="1">
          <a:blip r:embed="rId3">
            <a:alphaModFix/>
          </a:blip>
          <a:srcRect b="0" l="0" r="0" t="0"/>
          <a:stretch/>
        </p:blipFill>
        <p:spPr>
          <a:xfrm>
            <a:off x="1979712" y="2636912"/>
            <a:ext cx="4369592" cy="2037919"/>
          </a:xfrm>
          <a:prstGeom prst="rect">
            <a:avLst/>
          </a:prstGeom>
          <a:noFill/>
          <a:ln>
            <a:noFill/>
          </a:ln>
        </p:spPr>
      </p:pic>
      <p:pic>
        <p:nvPicPr>
          <p:cNvPr id="158" name="Google Shape;158;p23"/>
          <p:cNvPicPr preferRelativeResize="0"/>
          <p:nvPr/>
        </p:nvPicPr>
        <p:blipFill rotWithShape="1">
          <a:blip r:embed="rId4">
            <a:alphaModFix/>
          </a:blip>
          <a:srcRect b="0" l="0" r="0" t="0"/>
          <a:stretch/>
        </p:blipFill>
        <p:spPr>
          <a:xfrm>
            <a:off x="1763688" y="4746297"/>
            <a:ext cx="5116015" cy="1809791"/>
          </a:xfrm>
          <a:prstGeom prst="rect">
            <a:avLst/>
          </a:prstGeom>
          <a:noFill/>
          <a:ln>
            <a:noFill/>
          </a:ln>
        </p:spPr>
      </p:pic>
      <p:sp>
        <p:nvSpPr>
          <p:cNvPr id="159" name="Google Shape;159;p23"/>
          <p:cNvSpPr/>
          <p:nvPr/>
        </p:nvSpPr>
        <p:spPr>
          <a:xfrm>
            <a:off x="2913919" y="6460778"/>
            <a:ext cx="3368871" cy="379143"/>
          </a:xfrm>
          <a:prstGeom prst="rect">
            <a:avLst/>
          </a:prstGeom>
          <a:noFill/>
          <a:ln>
            <a:noFill/>
          </a:ln>
        </p:spPr>
        <p:txBody>
          <a:bodyPr anchorCtr="0" anchor="t" bIns="45700" lIns="91425" spcFirstLastPara="1" rIns="91425" wrap="square" tIns="45700">
            <a:noAutofit/>
          </a:bodyPr>
          <a:lstStyle/>
          <a:p>
            <a:pPr indent="-6350" lvl="0" marL="6350" marR="41910" rtl="0" algn="ctr">
              <a:lnSpc>
                <a:spcPct val="112000"/>
              </a:lnSpc>
              <a:spcBef>
                <a:spcPts val="0"/>
              </a:spcBef>
              <a:spcAft>
                <a:spcPts val="0"/>
              </a:spcAft>
              <a:buNone/>
            </a:pPr>
            <a:r>
              <a:rPr b="1" lang="tr-TR" sz="1800">
                <a:solidFill>
                  <a:srgbClr val="48D3F3"/>
                </a:solidFill>
                <a:latin typeface="Times New Roman"/>
                <a:ea typeface="Times New Roman"/>
                <a:cs typeface="Times New Roman"/>
                <a:sym typeface="Times New Roman"/>
              </a:rPr>
              <a:t>Üçgen bağlantı klemens kutusu </a:t>
            </a:r>
            <a:endParaRPr sz="2400">
              <a:solidFill>
                <a:srgbClr val="48D3F3"/>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4"/>
          <p:cNvSpPr txBox="1"/>
          <p:nvPr>
            <p:ph idx="1" type="body"/>
          </p:nvPr>
        </p:nvSpPr>
        <p:spPr>
          <a:xfrm>
            <a:off x="357158" y="214290"/>
            <a:ext cx="8391306" cy="3790774"/>
          </a:xfrm>
          <a:prstGeom prst="rect">
            <a:avLst/>
          </a:prstGeom>
          <a:noFill/>
          <a:ln>
            <a:noFill/>
          </a:ln>
        </p:spPr>
        <p:txBody>
          <a:bodyPr anchorCtr="0" anchor="t" bIns="45700" lIns="91425" spcFirstLastPara="1" rIns="91425" wrap="square" tIns="45700">
            <a:noAutofit/>
          </a:bodyPr>
          <a:lstStyle/>
          <a:p>
            <a:pPr indent="-384048" lvl="0" marL="420624" rtl="0" algn="l">
              <a:lnSpc>
                <a:spcPct val="80000"/>
              </a:lnSpc>
              <a:spcBef>
                <a:spcPts val="0"/>
              </a:spcBef>
              <a:spcAft>
                <a:spcPts val="0"/>
              </a:spcAft>
              <a:buSzPts val="1320"/>
              <a:buChar char="⦿"/>
            </a:pPr>
            <a:r>
              <a:rPr b="1" lang="tr-TR" sz="1650">
                <a:solidFill>
                  <a:srgbClr val="48D3F3"/>
                </a:solidFill>
              </a:rPr>
              <a:t>Dönüş Yönünü Değiştirmek İçin </a:t>
            </a:r>
            <a:endParaRPr/>
          </a:p>
          <a:p>
            <a:pPr indent="-384047" lvl="0" marL="420624" rtl="0" algn="l">
              <a:lnSpc>
                <a:spcPct val="80000"/>
              </a:lnSpc>
              <a:spcBef>
                <a:spcPts val="330"/>
              </a:spcBef>
              <a:spcAft>
                <a:spcPts val="0"/>
              </a:spcAft>
              <a:buSzPts val="1320"/>
              <a:buNone/>
            </a:pPr>
            <a:r>
              <a:t/>
            </a:r>
            <a:endParaRPr sz="1650"/>
          </a:p>
          <a:p>
            <a:pPr indent="-384048" lvl="0" marL="420624" rtl="0" algn="l">
              <a:lnSpc>
                <a:spcPct val="80000"/>
              </a:lnSpc>
              <a:spcBef>
                <a:spcPts val="330"/>
              </a:spcBef>
              <a:spcAft>
                <a:spcPts val="0"/>
              </a:spcAft>
              <a:buSzPts val="1320"/>
              <a:buChar char="⦿"/>
            </a:pPr>
            <a:r>
              <a:rPr lang="tr-TR" sz="1650"/>
              <a:t>Motor dönüş yönünü değiştirmek için motora gelen herhangi iki fazın yerini değiştirmek yeterlidir. </a:t>
            </a:r>
            <a:endParaRPr/>
          </a:p>
          <a:p>
            <a:pPr indent="-384048" lvl="0" marL="420624" rtl="0" algn="l">
              <a:lnSpc>
                <a:spcPct val="80000"/>
              </a:lnSpc>
              <a:spcBef>
                <a:spcPts val="330"/>
              </a:spcBef>
              <a:spcAft>
                <a:spcPts val="0"/>
              </a:spcAft>
              <a:buSzPts val="1320"/>
              <a:buChar char="⦿"/>
            </a:pPr>
            <a:r>
              <a:rPr b="1" lang="tr-TR" sz="1650">
                <a:solidFill>
                  <a:srgbClr val="48D3F3"/>
                </a:solidFill>
              </a:rPr>
              <a:t>Gerilim Değişimi için   </a:t>
            </a:r>
            <a:endParaRPr/>
          </a:p>
          <a:p>
            <a:pPr indent="-384048" lvl="0" marL="420624" rtl="0" algn="l">
              <a:lnSpc>
                <a:spcPct val="80000"/>
              </a:lnSpc>
              <a:spcBef>
                <a:spcPts val="330"/>
              </a:spcBef>
              <a:spcAft>
                <a:spcPts val="0"/>
              </a:spcAft>
              <a:buSzPts val="1320"/>
              <a:buChar char="⦿"/>
            </a:pPr>
            <a:r>
              <a:rPr lang="tr-TR" sz="1650"/>
              <a:t>AC motorlar oto trafosu ile, ön direnç (yol verme) ile ve yıldız üçgen dönüşümü ile değişik gerilimler altında çalıştırılır.  </a:t>
            </a:r>
            <a:endParaRPr/>
          </a:p>
          <a:p>
            <a:pPr indent="-384048" lvl="0" marL="420624" rtl="0" algn="l">
              <a:lnSpc>
                <a:spcPct val="80000"/>
              </a:lnSpc>
              <a:spcBef>
                <a:spcPts val="330"/>
              </a:spcBef>
              <a:spcAft>
                <a:spcPts val="0"/>
              </a:spcAft>
              <a:buSzPts val="1320"/>
              <a:buChar char="⦿"/>
            </a:pPr>
            <a:r>
              <a:rPr b="1" lang="tr-TR" sz="1650">
                <a:solidFill>
                  <a:srgbClr val="48D3F3"/>
                </a:solidFill>
              </a:rPr>
              <a:t>Hız Değişimi İçin  </a:t>
            </a:r>
            <a:endParaRPr/>
          </a:p>
          <a:p>
            <a:pPr indent="-384048" lvl="0" marL="420624" rtl="0" algn="l">
              <a:lnSpc>
                <a:spcPct val="80000"/>
              </a:lnSpc>
              <a:spcBef>
                <a:spcPts val="330"/>
              </a:spcBef>
              <a:spcAft>
                <a:spcPts val="0"/>
              </a:spcAft>
              <a:buSzPts val="1320"/>
              <a:buChar char="⦿"/>
            </a:pPr>
            <a:r>
              <a:rPr lang="tr-TR" sz="1650"/>
              <a:t>Üç fazlı AC motorların devir sayıları, frekans ve kutup sayısı değiştirilmek sureti ile</a:t>
            </a:r>
            <a:endParaRPr/>
          </a:p>
          <a:p>
            <a:pPr indent="-384048" lvl="0" marL="420624" rtl="0" algn="l">
              <a:lnSpc>
                <a:spcPct val="80000"/>
              </a:lnSpc>
              <a:spcBef>
                <a:spcPts val="330"/>
              </a:spcBef>
              <a:spcAft>
                <a:spcPts val="0"/>
              </a:spcAft>
              <a:buSzPts val="1320"/>
              <a:buChar char="⦿"/>
            </a:pPr>
            <a:r>
              <a:rPr lang="tr-TR" sz="1650"/>
              <a:t>Elektronik yapılı frekans değiştiricilerle (Şekil 3.12) </a:t>
            </a:r>
            <a:endParaRPr/>
          </a:p>
          <a:p>
            <a:pPr indent="-384048" lvl="0" marL="420624" rtl="0" algn="l">
              <a:lnSpc>
                <a:spcPct val="80000"/>
              </a:lnSpc>
              <a:spcBef>
                <a:spcPts val="330"/>
              </a:spcBef>
              <a:spcAft>
                <a:spcPts val="0"/>
              </a:spcAft>
              <a:buSzPts val="1320"/>
              <a:buChar char="⦿"/>
            </a:pPr>
            <a:r>
              <a:rPr lang="tr-TR" sz="1650"/>
              <a:t>Dahlender bağlama ile birbirinden bağımsız stator sargıları ile </a:t>
            </a:r>
            <a:endParaRPr/>
          </a:p>
          <a:p>
            <a:pPr indent="-384048" lvl="0" marL="420624" rtl="0" algn="l">
              <a:lnSpc>
                <a:spcPct val="80000"/>
              </a:lnSpc>
              <a:spcBef>
                <a:spcPts val="330"/>
              </a:spcBef>
              <a:spcAft>
                <a:spcPts val="0"/>
              </a:spcAft>
              <a:buSzPts val="1320"/>
              <a:buChar char="⦿"/>
            </a:pPr>
            <a:r>
              <a:rPr lang="tr-TR" sz="1650"/>
              <a:t>Dişli sistemleri (redüktör) kullanarak (Şekil 3.12)</a:t>
            </a:r>
            <a:endParaRPr/>
          </a:p>
          <a:p>
            <a:pPr indent="-384048" lvl="0" marL="420624" rtl="0" algn="l">
              <a:lnSpc>
                <a:spcPct val="80000"/>
              </a:lnSpc>
              <a:spcBef>
                <a:spcPts val="330"/>
              </a:spcBef>
              <a:spcAft>
                <a:spcPts val="0"/>
              </a:spcAft>
              <a:buSzPts val="1320"/>
              <a:buChar char="⦿"/>
            </a:pPr>
            <a:r>
              <a:rPr lang="tr-TR" sz="1650"/>
              <a:t>değiştirilebilir. </a:t>
            </a:r>
            <a:endParaRPr/>
          </a:p>
          <a:p>
            <a:pPr indent="-300228" lvl="0" marL="420624" rtl="0" algn="l">
              <a:lnSpc>
                <a:spcPct val="80000"/>
              </a:lnSpc>
              <a:spcBef>
                <a:spcPts val="330"/>
              </a:spcBef>
              <a:spcAft>
                <a:spcPts val="0"/>
              </a:spcAft>
              <a:buSzPts val="1320"/>
              <a:buNone/>
            </a:pPr>
            <a:r>
              <a:t/>
            </a:r>
            <a:endParaRPr sz="1650"/>
          </a:p>
        </p:txBody>
      </p:sp>
      <p:pic>
        <p:nvPicPr>
          <p:cNvPr id="165" name="Google Shape;165;p24"/>
          <p:cNvPicPr preferRelativeResize="0"/>
          <p:nvPr/>
        </p:nvPicPr>
        <p:blipFill rotWithShape="1">
          <a:blip r:embed="rId3">
            <a:alphaModFix/>
          </a:blip>
          <a:srcRect b="0" l="0" r="0" t="0"/>
          <a:stretch/>
        </p:blipFill>
        <p:spPr>
          <a:xfrm>
            <a:off x="1835696" y="4149080"/>
            <a:ext cx="5112568" cy="2278495"/>
          </a:xfrm>
          <a:prstGeom prst="rect">
            <a:avLst/>
          </a:prstGeom>
          <a:noFill/>
          <a:ln>
            <a:noFill/>
          </a:ln>
        </p:spPr>
      </p:pic>
      <p:sp>
        <p:nvSpPr>
          <p:cNvPr id="166" name="Google Shape;166;p24"/>
          <p:cNvSpPr/>
          <p:nvPr/>
        </p:nvSpPr>
        <p:spPr>
          <a:xfrm>
            <a:off x="763546" y="6427575"/>
            <a:ext cx="7416824"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000000"/>
                </a:solidFill>
                <a:latin typeface="Times New Roman"/>
                <a:ea typeface="Times New Roman"/>
                <a:cs typeface="Times New Roman"/>
                <a:sym typeface="Times New Roman"/>
              </a:rPr>
              <a:t> AC motor devir ayarlama için; frekans değiştirici (a), redüktör (b) </a:t>
            </a:r>
            <a:endParaRPr sz="1800">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ph idx="1" type="body"/>
          </p:nvPr>
        </p:nvSpPr>
        <p:spPr>
          <a:xfrm>
            <a:off x="323528" y="476672"/>
            <a:ext cx="7972452" cy="2043114"/>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solidFill>
                  <a:srgbClr val="48D3F3"/>
                </a:solidFill>
              </a:rPr>
              <a:t>Klemens Bağlantı Diyagramları ve Tabloları </a:t>
            </a:r>
            <a:endParaRPr/>
          </a:p>
          <a:p>
            <a:pPr indent="-384047" lvl="0" marL="420624" rtl="0" algn="l">
              <a:spcBef>
                <a:spcPts val="600"/>
              </a:spcBef>
              <a:spcAft>
                <a:spcPts val="0"/>
              </a:spcAft>
              <a:buSzPts val="2400"/>
              <a:buChar char="⦿"/>
            </a:pPr>
            <a:r>
              <a:rPr lang="tr-TR"/>
              <a:t>Şekil 3.13’te klemens kutusu (a), üçgen bağlı klemens kutusu (b) ve yıldız bağlı klemens kutusu (c) görülmektedir.</a:t>
            </a:r>
            <a:endParaRPr/>
          </a:p>
          <a:p>
            <a:pPr indent="-231647" lvl="0" marL="420624" rtl="0" algn="l">
              <a:spcBef>
                <a:spcPts val="600"/>
              </a:spcBef>
              <a:spcAft>
                <a:spcPts val="0"/>
              </a:spcAft>
              <a:buSzPts val="2400"/>
              <a:buNone/>
            </a:pPr>
            <a:r>
              <a:t/>
            </a:r>
            <a:endParaRPr/>
          </a:p>
        </p:txBody>
      </p:sp>
      <p:pic>
        <p:nvPicPr>
          <p:cNvPr id="172" name="Google Shape;172;p25"/>
          <p:cNvPicPr preferRelativeResize="0"/>
          <p:nvPr/>
        </p:nvPicPr>
        <p:blipFill rotWithShape="1">
          <a:blip r:embed="rId3">
            <a:alphaModFix/>
          </a:blip>
          <a:srcRect b="0" l="0" r="0" t="0"/>
          <a:stretch/>
        </p:blipFill>
        <p:spPr>
          <a:xfrm>
            <a:off x="451602" y="2889774"/>
            <a:ext cx="7844378" cy="248344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idx="1" type="body"/>
          </p:nvPr>
        </p:nvSpPr>
        <p:spPr>
          <a:xfrm>
            <a:off x="179512" y="188640"/>
            <a:ext cx="8856984" cy="6480720"/>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Motor Bilgi Levhaları  </a:t>
            </a:r>
            <a:endParaRPr/>
          </a:p>
          <a:p>
            <a:pPr indent="-384047" lvl="0" marL="420624" rtl="0" algn="l">
              <a:lnSpc>
                <a:spcPct val="80000"/>
              </a:lnSpc>
              <a:spcBef>
                <a:spcPts val="465"/>
              </a:spcBef>
              <a:spcAft>
                <a:spcPts val="0"/>
              </a:spcAft>
              <a:buSzPts val="1860"/>
              <a:buChar char="⦿"/>
            </a:pPr>
            <a:r>
              <a:rPr lang="tr-TR" sz="2325"/>
              <a:t>Motor gövdelerinin üzerinde genellikle alüminyumdan yapılmış dikdörtgen şeklinde etiketler bulunur. Etiket üzerine silinmeyecek şekilde bazı bilgiler yazılmıştır. Bu bilgiler bize motor hakkında kapsamlı bilgiler verir. Etiketlerde bulunan bilgiler şunlardır:</a:t>
            </a:r>
            <a:endParaRPr/>
          </a:p>
          <a:p>
            <a:pPr indent="-384047" lvl="0" marL="420624" rtl="0" algn="l">
              <a:lnSpc>
                <a:spcPct val="80000"/>
              </a:lnSpc>
              <a:spcBef>
                <a:spcPts val="465"/>
              </a:spcBef>
              <a:spcAft>
                <a:spcPts val="0"/>
              </a:spcAft>
              <a:buSzPts val="1860"/>
              <a:buChar char="⦿"/>
            </a:pPr>
            <a:r>
              <a:rPr lang="tr-TR" sz="2325"/>
              <a:t>Kimlik numarası  </a:t>
            </a:r>
            <a:endParaRPr/>
          </a:p>
          <a:p>
            <a:pPr indent="-384047" lvl="0" marL="420624" rtl="0" algn="l">
              <a:lnSpc>
                <a:spcPct val="80000"/>
              </a:lnSpc>
              <a:spcBef>
                <a:spcPts val="465"/>
              </a:spcBef>
              <a:spcAft>
                <a:spcPts val="0"/>
              </a:spcAft>
              <a:buSzPts val="1860"/>
              <a:buChar char="⦿"/>
            </a:pPr>
            <a:r>
              <a:rPr lang="tr-TR" sz="2325"/>
              <a:t>Üretim seri numarasıdır. Örneğin No:22986 vb.  </a:t>
            </a:r>
            <a:endParaRPr/>
          </a:p>
          <a:p>
            <a:pPr indent="-384047" lvl="0" marL="420624" rtl="0" algn="l">
              <a:lnSpc>
                <a:spcPct val="80000"/>
              </a:lnSpc>
              <a:spcBef>
                <a:spcPts val="465"/>
              </a:spcBef>
              <a:spcAft>
                <a:spcPts val="0"/>
              </a:spcAft>
              <a:buSzPts val="1860"/>
              <a:buChar char="⦿"/>
            </a:pPr>
            <a:r>
              <a:rPr lang="tr-TR" sz="2325"/>
              <a:t>Gövde tipi  </a:t>
            </a:r>
            <a:endParaRPr/>
          </a:p>
          <a:p>
            <a:pPr indent="-384047" lvl="0" marL="420624" rtl="0" algn="l">
              <a:lnSpc>
                <a:spcPct val="80000"/>
              </a:lnSpc>
              <a:spcBef>
                <a:spcPts val="465"/>
              </a:spcBef>
              <a:spcAft>
                <a:spcPts val="0"/>
              </a:spcAft>
              <a:buSzPts val="1860"/>
              <a:buChar char="⦿"/>
            </a:pPr>
            <a:r>
              <a:rPr lang="tr-TR" sz="2325"/>
              <a:t>Motor tipi  Motor model tipidir. Örneğin  A GM L4a , Typ Gm 200L vb. </a:t>
            </a:r>
            <a:endParaRPr/>
          </a:p>
          <a:p>
            <a:pPr indent="-384047" lvl="0" marL="420624" rtl="0" algn="l">
              <a:lnSpc>
                <a:spcPct val="80000"/>
              </a:lnSpc>
              <a:spcBef>
                <a:spcPts val="465"/>
              </a:spcBef>
              <a:spcAft>
                <a:spcPts val="0"/>
              </a:spcAft>
              <a:buSzPts val="1860"/>
              <a:buChar char="⦿"/>
            </a:pPr>
            <a:r>
              <a:rPr lang="tr-TR" sz="2325"/>
              <a:t>Fazı Motorun kaç fazla çalıştığını gösterir. Örneğin 1 faz , 3 faz vb. </a:t>
            </a:r>
            <a:endParaRPr/>
          </a:p>
          <a:p>
            <a:pPr indent="-384047" lvl="0" marL="420624" rtl="0" algn="l">
              <a:lnSpc>
                <a:spcPct val="80000"/>
              </a:lnSpc>
              <a:spcBef>
                <a:spcPts val="465"/>
              </a:spcBef>
              <a:spcAft>
                <a:spcPts val="0"/>
              </a:spcAft>
              <a:buSzPts val="1860"/>
              <a:buChar char="⦿"/>
            </a:pPr>
            <a:r>
              <a:rPr lang="tr-TR" sz="2325"/>
              <a:t>Beygir gücü oranı (hp) </a:t>
            </a:r>
            <a:endParaRPr/>
          </a:p>
          <a:p>
            <a:pPr indent="-384047" lvl="0" marL="420624" rtl="0" algn="l">
              <a:lnSpc>
                <a:spcPct val="80000"/>
              </a:lnSpc>
              <a:spcBef>
                <a:spcPts val="465"/>
              </a:spcBef>
              <a:spcAft>
                <a:spcPts val="0"/>
              </a:spcAft>
              <a:buSzPts val="1860"/>
              <a:buChar char="⦿"/>
            </a:pPr>
            <a:r>
              <a:rPr lang="tr-TR" sz="2325"/>
              <a:t>Motor KW gücünün beygir gücü cinsinden karşılığını verir. Örneğin 0.55KW/5.5Hp</a:t>
            </a:r>
            <a:endParaRPr/>
          </a:p>
          <a:p>
            <a:pPr indent="-384047" lvl="0" marL="420624" rtl="0" algn="l">
              <a:lnSpc>
                <a:spcPct val="80000"/>
              </a:lnSpc>
              <a:spcBef>
                <a:spcPts val="465"/>
              </a:spcBef>
              <a:spcAft>
                <a:spcPts val="0"/>
              </a:spcAft>
              <a:buSzPts val="1860"/>
              <a:buChar char="⦿"/>
            </a:pPr>
            <a:r>
              <a:rPr lang="tr-TR" sz="2325"/>
              <a:t>Hızı (rpm) Motorun devir sayısını gösterir. Örneğin 1350d/d, 1120rpm , 2850U/min vb.   </a:t>
            </a:r>
            <a:endParaRPr/>
          </a:p>
          <a:p>
            <a:pPr indent="-265937" lvl="0" marL="420624" rtl="0" algn="l">
              <a:lnSpc>
                <a:spcPct val="80000"/>
              </a:lnSpc>
              <a:spcBef>
                <a:spcPts val="465"/>
              </a:spcBef>
              <a:spcAft>
                <a:spcPts val="0"/>
              </a:spcAft>
              <a:buSzPts val="1860"/>
              <a:buNone/>
            </a:pPr>
            <a:r>
              <a:t/>
            </a:r>
            <a:endParaRPr sz="2325"/>
          </a:p>
          <a:p>
            <a:pPr indent="-265937" lvl="0" marL="420624" rtl="0" algn="l">
              <a:lnSpc>
                <a:spcPct val="80000"/>
              </a:lnSpc>
              <a:spcBef>
                <a:spcPts val="465"/>
              </a:spcBef>
              <a:spcAft>
                <a:spcPts val="0"/>
              </a:spcAft>
              <a:buSzPts val="1860"/>
              <a:buNone/>
            </a:pPr>
            <a:r>
              <a:t/>
            </a:r>
            <a:endParaRPr sz="2325"/>
          </a:p>
          <a:p>
            <a:pPr indent="-265937" lvl="0" marL="420624" rtl="0" algn="l">
              <a:lnSpc>
                <a:spcPct val="80000"/>
              </a:lnSpc>
              <a:spcBef>
                <a:spcPts val="465"/>
              </a:spcBef>
              <a:spcAft>
                <a:spcPts val="0"/>
              </a:spcAft>
              <a:buSzPts val="1860"/>
              <a:buNone/>
            </a:pPr>
            <a:r>
              <a:t/>
            </a:r>
            <a:endParaRPr sz="2325"/>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idx="1" type="body"/>
          </p:nvPr>
        </p:nvSpPr>
        <p:spPr>
          <a:xfrm>
            <a:off x="395536" y="332656"/>
            <a:ext cx="8352928" cy="338437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680"/>
              <a:buChar char="⦿"/>
            </a:pPr>
            <a:r>
              <a:rPr lang="tr-TR" sz="2100"/>
              <a:t>Gerilim Motorun normal çalışma gerilimini gösterir. Örneğim 380V, 220V vb.</a:t>
            </a:r>
            <a:endParaRPr/>
          </a:p>
          <a:p>
            <a:pPr indent="-384047" lvl="0" marL="420624" rtl="0" algn="l">
              <a:lnSpc>
                <a:spcPct val="80000"/>
              </a:lnSpc>
              <a:spcBef>
                <a:spcPts val="420"/>
              </a:spcBef>
              <a:spcAft>
                <a:spcPts val="0"/>
              </a:spcAft>
              <a:buSzPts val="1680"/>
              <a:buChar char="⦿"/>
            </a:pPr>
            <a:r>
              <a:rPr lang="tr-TR" sz="2100"/>
              <a:t>Akımı Motorun normal çalışma akımıdır. Örneğin 3A, 5.7A, 4.2A vb.  </a:t>
            </a:r>
            <a:endParaRPr/>
          </a:p>
          <a:p>
            <a:pPr indent="-384047" lvl="0" marL="420624" rtl="0" algn="l">
              <a:lnSpc>
                <a:spcPct val="80000"/>
              </a:lnSpc>
              <a:spcBef>
                <a:spcPts val="420"/>
              </a:spcBef>
              <a:spcAft>
                <a:spcPts val="0"/>
              </a:spcAft>
              <a:buSzPts val="1680"/>
              <a:buChar char="⦿"/>
            </a:pPr>
            <a:r>
              <a:rPr lang="tr-TR" sz="2100"/>
              <a:t> Frekans Motorun çalışma frekansıdır. Örneğin 50 Per./sn,50Hz vb.  </a:t>
            </a:r>
            <a:endParaRPr/>
          </a:p>
          <a:p>
            <a:pPr indent="-384047" lvl="0" marL="420624" rtl="0" algn="l">
              <a:lnSpc>
                <a:spcPct val="80000"/>
              </a:lnSpc>
              <a:spcBef>
                <a:spcPts val="420"/>
              </a:spcBef>
              <a:spcAft>
                <a:spcPts val="0"/>
              </a:spcAft>
              <a:buSzPts val="1680"/>
              <a:buChar char="⦿"/>
            </a:pPr>
            <a:r>
              <a:rPr lang="tr-TR" sz="2100"/>
              <a:t>Çalışma periyodu Motorun bağlantı şeklidir. Örneğin yıldız-üçgen </a:t>
            </a:r>
            <a:endParaRPr/>
          </a:p>
          <a:p>
            <a:pPr indent="-384047" lvl="0" marL="420624" rtl="0" algn="l">
              <a:lnSpc>
                <a:spcPct val="80000"/>
              </a:lnSpc>
              <a:spcBef>
                <a:spcPts val="420"/>
              </a:spcBef>
              <a:spcAft>
                <a:spcPts val="0"/>
              </a:spcAft>
              <a:buSzPts val="1680"/>
              <a:buChar char="⦿"/>
            </a:pPr>
            <a:r>
              <a:rPr lang="tr-TR" sz="2100"/>
              <a:t> İzolasyon sınıfı  </a:t>
            </a:r>
            <a:endParaRPr/>
          </a:p>
          <a:p>
            <a:pPr indent="-384047" lvl="0" marL="420624" rtl="0" algn="l">
              <a:lnSpc>
                <a:spcPct val="80000"/>
              </a:lnSpc>
              <a:spcBef>
                <a:spcPts val="420"/>
              </a:spcBef>
              <a:spcAft>
                <a:spcPts val="0"/>
              </a:spcAft>
              <a:buSzPts val="1680"/>
              <a:buChar char="⦿"/>
            </a:pPr>
            <a:r>
              <a:rPr lang="tr-TR" sz="2100"/>
              <a:t> Ortam sıcaklığı Motorun çalışma ortam ısısıdır. Örneğin 1200C,  1800C vb.  </a:t>
            </a:r>
            <a:endParaRPr/>
          </a:p>
          <a:p>
            <a:pPr indent="-277368" lvl="0" marL="420624" rtl="0" algn="l">
              <a:lnSpc>
                <a:spcPct val="80000"/>
              </a:lnSpc>
              <a:spcBef>
                <a:spcPts val="420"/>
              </a:spcBef>
              <a:spcAft>
                <a:spcPts val="0"/>
              </a:spcAft>
              <a:buSzPts val="1680"/>
              <a:buNone/>
            </a:pPr>
            <a:r>
              <a:t/>
            </a:r>
            <a:endParaRPr sz="2100"/>
          </a:p>
          <a:p>
            <a:pPr indent="-277368" lvl="0" marL="420624" rtl="0" algn="l">
              <a:lnSpc>
                <a:spcPct val="80000"/>
              </a:lnSpc>
              <a:spcBef>
                <a:spcPts val="420"/>
              </a:spcBef>
              <a:spcAft>
                <a:spcPts val="0"/>
              </a:spcAft>
              <a:buSzPts val="1680"/>
              <a:buNone/>
            </a:pPr>
            <a:r>
              <a:t/>
            </a:r>
            <a:endParaRPr sz="2100"/>
          </a:p>
          <a:p>
            <a:pPr indent="-277368" lvl="0" marL="420624" rtl="0" algn="l">
              <a:lnSpc>
                <a:spcPct val="80000"/>
              </a:lnSpc>
              <a:spcBef>
                <a:spcPts val="420"/>
              </a:spcBef>
              <a:spcAft>
                <a:spcPts val="0"/>
              </a:spcAft>
              <a:buSzPts val="1680"/>
              <a:buNone/>
            </a:pPr>
            <a:r>
              <a:t/>
            </a:r>
            <a:endParaRPr sz="2100"/>
          </a:p>
        </p:txBody>
      </p:sp>
      <p:pic>
        <p:nvPicPr>
          <p:cNvPr id="183" name="Google Shape;183;p27"/>
          <p:cNvPicPr preferRelativeResize="0"/>
          <p:nvPr/>
        </p:nvPicPr>
        <p:blipFill rotWithShape="1">
          <a:blip r:embed="rId3">
            <a:alphaModFix/>
          </a:blip>
          <a:srcRect b="9532" l="0" r="27610" t="0"/>
          <a:stretch/>
        </p:blipFill>
        <p:spPr>
          <a:xfrm>
            <a:off x="2003732" y="3429000"/>
            <a:ext cx="5160556" cy="295232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txBox="1"/>
          <p:nvPr>
            <p:ph type="title"/>
          </p:nvPr>
        </p:nvSpPr>
        <p:spPr>
          <a:xfrm>
            <a:off x="2699792" y="5478049"/>
            <a:ext cx="7470648"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rgbClr val="48D3F3"/>
              </a:buClr>
              <a:buSzPts val="4600"/>
              <a:buFont typeface="Libre Franklin"/>
              <a:buNone/>
            </a:pPr>
            <a:r>
              <a:rPr lang="tr-TR">
                <a:solidFill>
                  <a:srgbClr val="48D3F3"/>
                </a:solidFill>
              </a:rPr>
              <a:t>Motor Etiketi</a:t>
            </a:r>
            <a:endParaRPr/>
          </a:p>
        </p:txBody>
      </p:sp>
      <p:pic>
        <p:nvPicPr>
          <p:cNvPr id="189" name="Google Shape;189;p28"/>
          <p:cNvPicPr preferRelativeResize="0"/>
          <p:nvPr>
            <p:ph idx="4294967295" type="body"/>
          </p:nvPr>
        </p:nvPicPr>
        <p:blipFill rotWithShape="1">
          <a:blip r:embed="rId3">
            <a:alphaModFix/>
          </a:blip>
          <a:srcRect b="0" l="2829" r="1771" t="0"/>
          <a:stretch/>
        </p:blipFill>
        <p:spPr>
          <a:xfrm>
            <a:off x="107504" y="260648"/>
            <a:ext cx="8913813" cy="525621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9"/>
          <p:cNvSpPr txBox="1"/>
          <p:nvPr>
            <p:ph idx="1" type="body"/>
          </p:nvPr>
        </p:nvSpPr>
        <p:spPr>
          <a:xfrm>
            <a:off x="285720" y="214290"/>
            <a:ext cx="8229600" cy="4525963"/>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Üç Fazlı Senkron Motorlar   </a:t>
            </a:r>
            <a:endParaRPr/>
          </a:p>
          <a:p>
            <a:pPr indent="-265937" lvl="0" marL="420624" rtl="0" algn="l">
              <a:lnSpc>
                <a:spcPct val="80000"/>
              </a:lnSpc>
              <a:spcBef>
                <a:spcPts val="465"/>
              </a:spcBef>
              <a:spcAft>
                <a:spcPts val="0"/>
              </a:spcAft>
              <a:buSzPts val="1860"/>
              <a:buNone/>
            </a:pPr>
            <a:r>
              <a:t/>
            </a:r>
            <a:endParaRPr sz="2325"/>
          </a:p>
          <a:p>
            <a:pPr indent="-384047" lvl="0" marL="420624" rtl="0" algn="l">
              <a:lnSpc>
                <a:spcPct val="80000"/>
              </a:lnSpc>
              <a:spcBef>
                <a:spcPts val="465"/>
              </a:spcBef>
              <a:spcAft>
                <a:spcPts val="0"/>
              </a:spcAft>
              <a:buSzPts val="1860"/>
              <a:buChar char="⦿"/>
            </a:pPr>
            <a:r>
              <a:rPr lang="tr-TR" sz="2325"/>
              <a:t>Senkron devirle dönen motorlara senkron motor denir. Senkron devir, 3 faz alternatif manyetik döner alanın devir sayısıdır. Asenkron motorlarda rotor, döner alan devrinden bir miktar (kayma oranı kadar) yavaş döner. Örneğin senkron devri 3000 d/d olan bir asenkron motor %5 kayma ile dönerse rotor devri 2850 d/d olur. Senkron motorlar da ise rotor devir sayısı döner manyetik alan devir sayısına eşittir. Örneğin senkron devri 3000 d/d olan bir senkron motorun rotor devri de 3000 d/d olur. </a:t>
            </a:r>
            <a:endParaRPr/>
          </a:p>
          <a:p>
            <a:pPr indent="-265937" lvl="0" marL="420624" rtl="0" algn="l">
              <a:lnSpc>
                <a:spcPct val="80000"/>
              </a:lnSpc>
              <a:spcBef>
                <a:spcPts val="465"/>
              </a:spcBef>
              <a:spcAft>
                <a:spcPts val="0"/>
              </a:spcAft>
              <a:buSzPts val="1860"/>
              <a:buNone/>
            </a:pPr>
            <a:r>
              <a:t/>
            </a:r>
            <a:endParaRPr sz="2325"/>
          </a:p>
          <a:p>
            <a:pPr indent="-384047" lvl="0" marL="420624" rtl="0" algn="l">
              <a:lnSpc>
                <a:spcPct val="80000"/>
              </a:lnSpc>
              <a:spcBef>
                <a:spcPts val="465"/>
              </a:spcBef>
              <a:spcAft>
                <a:spcPts val="0"/>
              </a:spcAft>
              <a:buSzPts val="1860"/>
              <a:buChar char="⦿"/>
            </a:pPr>
            <a:r>
              <a:rPr lang="tr-TR" sz="2325"/>
              <a:t>Senkron devir aşağıdaki formül ile bulunabilir. </a:t>
            </a:r>
            <a:endParaRPr/>
          </a:p>
        </p:txBody>
      </p:sp>
      <p:pic>
        <p:nvPicPr>
          <p:cNvPr id="195" name="Google Shape;195;p29"/>
          <p:cNvPicPr preferRelativeResize="0"/>
          <p:nvPr/>
        </p:nvPicPr>
        <p:blipFill rotWithShape="1">
          <a:blip r:embed="rId3">
            <a:alphaModFix/>
          </a:blip>
          <a:srcRect b="30664" l="30198" r="45643" t="56641"/>
          <a:stretch/>
        </p:blipFill>
        <p:spPr>
          <a:xfrm>
            <a:off x="1259632" y="4581128"/>
            <a:ext cx="5290445" cy="156308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0"/>
          <p:cNvSpPr txBox="1"/>
          <p:nvPr>
            <p:ph idx="1" type="body"/>
          </p:nvPr>
        </p:nvSpPr>
        <p:spPr>
          <a:xfrm>
            <a:off x="323528" y="188640"/>
            <a:ext cx="8424936" cy="6048672"/>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040"/>
              <a:buChar char="⦿"/>
            </a:pPr>
            <a:r>
              <a:rPr lang="tr-TR" sz="2550">
                <a:solidFill>
                  <a:srgbClr val="48D3F3"/>
                </a:solidFill>
              </a:rPr>
              <a:t>AC Tek Fazlı Motorlar  </a:t>
            </a:r>
            <a:endParaRPr/>
          </a:p>
          <a:p>
            <a:pPr indent="-384047" lvl="0" marL="420624" rtl="0" algn="l">
              <a:lnSpc>
                <a:spcPct val="80000"/>
              </a:lnSpc>
              <a:spcBef>
                <a:spcPts val="510"/>
              </a:spcBef>
              <a:spcAft>
                <a:spcPts val="0"/>
              </a:spcAft>
              <a:buSzPts val="2040"/>
              <a:buChar char="⦿"/>
            </a:pPr>
            <a:r>
              <a:rPr lang="tr-TR" sz="2550"/>
              <a:t>Bir fazlı asenkron motorlar, üç fazlı asenkron motorlar gibi stator ve rotor olmak üzere iki ana kısımdan oluşur. Bir fazlı asenkron motorlar kendi aralarında yardımcı sargılı ve gölge kutuplu motorlar olmak üzere iki gruba ayrılır.</a:t>
            </a:r>
            <a:endParaRPr/>
          </a:p>
          <a:p>
            <a:pPr indent="-254507" lvl="0" marL="420624" rtl="0" algn="l">
              <a:lnSpc>
                <a:spcPct val="80000"/>
              </a:lnSpc>
              <a:spcBef>
                <a:spcPts val="510"/>
              </a:spcBef>
              <a:spcAft>
                <a:spcPts val="0"/>
              </a:spcAft>
              <a:buSzPts val="2040"/>
              <a:buNone/>
            </a:pPr>
            <a:r>
              <a:t/>
            </a:r>
            <a:endParaRPr sz="2550"/>
          </a:p>
          <a:p>
            <a:pPr indent="-384047" lvl="0" marL="420624" rtl="0" algn="l">
              <a:lnSpc>
                <a:spcPct val="80000"/>
              </a:lnSpc>
              <a:spcBef>
                <a:spcPts val="510"/>
              </a:spcBef>
              <a:spcAft>
                <a:spcPts val="0"/>
              </a:spcAft>
              <a:buSzPts val="2040"/>
              <a:buChar char="⦿"/>
            </a:pPr>
            <a:r>
              <a:rPr lang="tr-TR" sz="2550">
                <a:solidFill>
                  <a:srgbClr val="48D3F3"/>
                </a:solidFill>
              </a:rPr>
              <a:t>Tek Fazlı Motor Parçaları </a:t>
            </a:r>
            <a:endParaRPr/>
          </a:p>
          <a:p>
            <a:pPr indent="-384047" lvl="0" marL="420624" rtl="0" algn="l">
              <a:lnSpc>
                <a:spcPct val="80000"/>
              </a:lnSpc>
              <a:spcBef>
                <a:spcPts val="510"/>
              </a:spcBef>
              <a:spcAft>
                <a:spcPts val="0"/>
              </a:spcAft>
              <a:buSzPts val="2040"/>
              <a:buChar char="⦿"/>
            </a:pPr>
            <a:r>
              <a:rPr lang="tr-TR" sz="2550">
                <a:solidFill>
                  <a:srgbClr val="48D3F3"/>
                </a:solidFill>
              </a:rPr>
              <a:t>Stator </a:t>
            </a:r>
            <a:endParaRPr/>
          </a:p>
          <a:p>
            <a:pPr indent="-384047" lvl="0" marL="420624" rtl="0" algn="l">
              <a:lnSpc>
                <a:spcPct val="80000"/>
              </a:lnSpc>
              <a:spcBef>
                <a:spcPts val="510"/>
              </a:spcBef>
              <a:spcAft>
                <a:spcPts val="0"/>
              </a:spcAft>
              <a:buSzPts val="2040"/>
              <a:buChar char="⦿"/>
            </a:pPr>
            <a:r>
              <a:rPr lang="tr-TR" sz="2550"/>
              <a:t>Bir fazlı motorların sabit duran kısmıdır. Görevi kutup manyetik alanını oluşturmaktır. 3 fazlı asenkron motorun statoru gibidir. Stator oluklarına 900 faz farklı olarak ana sargı ve yardımcı sargı yerleştirilmiştir. Ana sargı kalın telden çok spirli olarak sarılmıştır. Statorun 2/3’ünü kaplar. Statorun 1/3’üne de yardımcı sargı yerleştirilir. Yardımcı sargı ince telden az spirli olarak sarılır.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1"/>
          <p:cNvSpPr txBox="1"/>
          <p:nvPr>
            <p:ph idx="1" type="body"/>
          </p:nvPr>
        </p:nvSpPr>
        <p:spPr>
          <a:xfrm>
            <a:off x="467544" y="908720"/>
            <a:ext cx="7992888" cy="4525963"/>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040"/>
              <a:buChar char="⦿"/>
            </a:pPr>
            <a:r>
              <a:rPr lang="tr-TR" sz="2550">
                <a:solidFill>
                  <a:srgbClr val="48D3F3"/>
                </a:solidFill>
              </a:rPr>
              <a:t>Klemens (Terminal) Bağlantısı </a:t>
            </a:r>
            <a:endParaRPr/>
          </a:p>
          <a:p>
            <a:pPr indent="-254507" lvl="0" marL="420624" rtl="0" algn="l">
              <a:lnSpc>
                <a:spcPct val="80000"/>
              </a:lnSpc>
              <a:spcBef>
                <a:spcPts val="510"/>
              </a:spcBef>
              <a:spcAft>
                <a:spcPts val="0"/>
              </a:spcAft>
              <a:buSzPts val="2040"/>
              <a:buNone/>
            </a:pPr>
            <a:r>
              <a:t/>
            </a:r>
            <a:endParaRPr sz="2550"/>
          </a:p>
          <a:p>
            <a:pPr indent="-384047" lvl="0" marL="420624" rtl="0" algn="l">
              <a:lnSpc>
                <a:spcPct val="80000"/>
              </a:lnSpc>
              <a:spcBef>
                <a:spcPts val="510"/>
              </a:spcBef>
              <a:spcAft>
                <a:spcPts val="0"/>
              </a:spcAft>
              <a:buSzPts val="2040"/>
              <a:buChar char="⦿"/>
            </a:pPr>
            <a:r>
              <a:rPr lang="tr-TR" sz="2550"/>
              <a:t>Motora enerji girişi için kullanılan, 3 fazlı motorların klemens kutusuna benzeyen bir terminaldir.  </a:t>
            </a:r>
            <a:endParaRPr/>
          </a:p>
          <a:p>
            <a:pPr indent="-254507" lvl="0" marL="420624" rtl="0" algn="l">
              <a:lnSpc>
                <a:spcPct val="80000"/>
              </a:lnSpc>
              <a:spcBef>
                <a:spcPts val="510"/>
              </a:spcBef>
              <a:spcAft>
                <a:spcPts val="0"/>
              </a:spcAft>
              <a:buSzPts val="2040"/>
              <a:buNone/>
            </a:pPr>
            <a:r>
              <a:t/>
            </a:r>
            <a:endParaRPr sz="2550"/>
          </a:p>
          <a:p>
            <a:pPr indent="-384047" lvl="0" marL="420624" rtl="0" algn="l">
              <a:lnSpc>
                <a:spcPct val="80000"/>
              </a:lnSpc>
              <a:spcBef>
                <a:spcPts val="510"/>
              </a:spcBef>
              <a:spcAft>
                <a:spcPts val="0"/>
              </a:spcAft>
              <a:buSzPts val="2040"/>
              <a:buChar char="⦿"/>
            </a:pPr>
            <a:r>
              <a:rPr lang="tr-TR" sz="2550">
                <a:solidFill>
                  <a:srgbClr val="48D3F3"/>
                </a:solidFill>
              </a:rPr>
              <a:t>Rotor ve Yan Kapaklar </a:t>
            </a:r>
            <a:endParaRPr/>
          </a:p>
          <a:p>
            <a:pPr indent="-384047" lvl="0" marL="420624" rtl="0" algn="l">
              <a:lnSpc>
                <a:spcPct val="80000"/>
              </a:lnSpc>
              <a:spcBef>
                <a:spcPts val="510"/>
              </a:spcBef>
              <a:spcAft>
                <a:spcPts val="0"/>
              </a:spcAft>
              <a:buSzPts val="2040"/>
              <a:buNone/>
            </a:pPr>
            <a:r>
              <a:rPr lang="tr-TR" sz="2550">
                <a:solidFill>
                  <a:srgbClr val="48D3F3"/>
                </a:solidFill>
              </a:rPr>
              <a:t> </a:t>
            </a:r>
            <a:endParaRPr/>
          </a:p>
          <a:p>
            <a:pPr indent="-384047" lvl="0" marL="420624" rtl="0" algn="l">
              <a:lnSpc>
                <a:spcPct val="80000"/>
              </a:lnSpc>
              <a:spcBef>
                <a:spcPts val="510"/>
              </a:spcBef>
              <a:spcAft>
                <a:spcPts val="0"/>
              </a:spcAft>
              <a:buSzPts val="2040"/>
              <a:buChar char="⦿"/>
            </a:pPr>
            <a:r>
              <a:rPr lang="tr-TR" sz="2550"/>
              <a:t>Yardımcı sargılı motorun rotoru asenkron motorların rotoru gibi sincap kafeslidir. Yan kapaklar motoru korur ve rotorun yataklanmasını sağlar. </a:t>
            </a:r>
            <a:endParaRPr/>
          </a:p>
          <a:p>
            <a:pPr indent="-254507" lvl="0" marL="420624" rtl="0" algn="l">
              <a:lnSpc>
                <a:spcPct val="80000"/>
              </a:lnSpc>
              <a:spcBef>
                <a:spcPts val="510"/>
              </a:spcBef>
              <a:spcAft>
                <a:spcPts val="0"/>
              </a:spcAft>
              <a:buSzPts val="2040"/>
              <a:buNone/>
            </a:pPr>
            <a:r>
              <a:t/>
            </a:r>
            <a:endParaRPr sz="255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4"/>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rgbClr val="48D3F3"/>
              </a:buClr>
              <a:buSzPts val="4140"/>
              <a:buFont typeface="Libre Franklin"/>
              <a:buNone/>
            </a:pPr>
            <a:r>
              <a:rPr lang="tr-TR" sz="4140">
                <a:solidFill>
                  <a:srgbClr val="48D3F3"/>
                </a:solidFill>
              </a:rPr>
              <a:t>Üç Faz Gerilimin Karakteristikleri</a:t>
            </a:r>
            <a:endParaRPr/>
          </a:p>
        </p:txBody>
      </p:sp>
      <p:sp>
        <p:nvSpPr>
          <p:cNvPr id="97" name="Google Shape;97;p14"/>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240"/>
              <a:buChar char="⦿"/>
            </a:pPr>
            <a:r>
              <a:rPr lang="tr-TR" sz="2800"/>
              <a:t>Üç fazlı AC makinelerde üretilen üç fazlı gerilim, endüstride R-S-T (L1-L2-L3) olarak bilinir. R-S-T gerilimleri, aralarında 120’şer derece faz farkı bulunan gerilimlerdir. Şekil 3.1’de üç faz gerilim eğrisi görülmektedir. </a:t>
            </a:r>
            <a:endParaRPr/>
          </a:p>
          <a:p>
            <a:pPr indent="-231647" lvl="0" marL="420624" rtl="0" algn="l">
              <a:spcBef>
                <a:spcPts val="600"/>
              </a:spcBef>
              <a:spcAft>
                <a:spcPts val="0"/>
              </a:spcAft>
              <a:buSzPts val="2400"/>
              <a:buNone/>
            </a:pPr>
            <a:r>
              <a:t/>
            </a:r>
            <a:endParaRPr/>
          </a:p>
        </p:txBody>
      </p:sp>
      <p:pic>
        <p:nvPicPr>
          <p:cNvPr id="98" name="Google Shape;98;p14"/>
          <p:cNvPicPr preferRelativeResize="0"/>
          <p:nvPr/>
        </p:nvPicPr>
        <p:blipFill rotWithShape="1">
          <a:blip r:embed="rId3">
            <a:alphaModFix/>
          </a:blip>
          <a:srcRect b="0" l="0" r="0" t="0"/>
          <a:stretch/>
        </p:blipFill>
        <p:spPr>
          <a:xfrm>
            <a:off x="1634716" y="3860833"/>
            <a:ext cx="5112568" cy="286017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p32"/>
          <p:cNvPicPr preferRelativeResize="0"/>
          <p:nvPr>
            <p:ph idx="1" type="body"/>
          </p:nvPr>
        </p:nvPicPr>
        <p:blipFill rotWithShape="1">
          <a:blip r:embed="rId3">
            <a:alphaModFix/>
          </a:blip>
          <a:srcRect b="0" l="0" r="0" t="0"/>
          <a:stretch/>
        </p:blipFill>
        <p:spPr>
          <a:xfrm>
            <a:off x="827584" y="1484784"/>
            <a:ext cx="7467600" cy="399904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3"/>
          <p:cNvSpPr txBox="1"/>
          <p:nvPr>
            <p:ph idx="1" type="body"/>
          </p:nvPr>
        </p:nvSpPr>
        <p:spPr>
          <a:xfrm>
            <a:off x="107504" y="692696"/>
            <a:ext cx="8643998" cy="4857784"/>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040"/>
              <a:buChar char="⦿"/>
            </a:pPr>
            <a:r>
              <a:rPr lang="tr-TR" sz="2550">
                <a:solidFill>
                  <a:srgbClr val="48D3F3"/>
                </a:solidFill>
              </a:rPr>
              <a:t>Merkezkaç Anahtarı </a:t>
            </a:r>
            <a:endParaRPr/>
          </a:p>
          <a:p>
            <a:pPr indent="-384047" lvl="0" marL="420624" rtl="0" algn="l">
              <a:lnSpc>
                <a:spcPct val="80000"/>
              </a:lnSpc>
              <a:spcBef>
                <a:spcPts val="510"/>
              </a:spcBef>
              <a:spcAft>
                <a:spcPts val="0"/>
              </a:spcAft>
              <a:buSzPts val="2040"/>
              <a:buChar char="⦿"/>
            </a:pPr>
            <a:r>
              <a:rPr lang="tr-TR" sz="2550"/>
              <a:t>Ana sargı ve yardımcı sargı ile kalkınan motor normal devrine ulaştığı zaman yardımcı sargının devreden çıkarılması gerekir. Merkezkaç anahtarının görevi, yardımcı sargıyı devreden çıkarmaktır. Motor miline yerleştirilmiş olan yardımcı sargıyı devrede tutan merkezkaç anahtarı motor belli bir devre ulaştığı zaman, merkez kaç kuvvetinin etkisiyle açılarak yardımcı sargıyı devreden çıkarır. </a:t>
            </a:r>
            <a:endParaRPr/>
          </a:p>
          <a:p>
            <a:pPr indent="-254507" lvl="0" marL="420624" rtl="0" algn="l">
              <a:lnSpc>
                <a:spcPct val="80000"/>
              </a:lnSpc>
              <a:spcBef>
                <a:spcPts val="510"/>
              </a:spcBef>
              <a:spcAft>
                <a:spcPts val="0"/>
              </a:spcAft>
              <a:buSzPts val="2040"/>
              <a:buNone/>
            </a:pPr>
            <a:r>
              <a:t/>
            </a:r>
            <a:endParaRPr sz="2550">
              <a:solidFill>
                <a:srgbClr val="48D3F3"/>
              </a:solidFill>
            </a:endParaRPr>
          </a:p>
          <a:p>
            <a:pPr indent="-384047" lvl="0" marL="420624" rtl="0" algn="l">
              <a:lnSpc>
                <a:spcPct val="80000"/>
              </a:lnSpc>
              <a:spcBef>
                <a:spcPts val="510"/>
              </a:spcBef>
              <a:spcAft>
                <a:spcPts val="0"/>
              </a:spcAft>
              <a:buSzPts val="2040"/>
              <a:buChar char="⦿"/>
            </a:pPr>
            <a:r>
              <a:rPr lang="tr-TR" sz="2550">
                <a:solidFill>
                  <a:srgbClr val="48D3F3"/>
                </a:solidFill>
              </a:rPr>
              <a:t>Aşırı Akım Rölesi  </a:t>
            </a:r>
            <a:endParaRPr/>
          </a:p>
          <a:p>
            <a:pPr indent="-384047" lvl="0" marL="420624" rtl="0" algn="l">
              <a:lnSpc>
                <a:spcPct val="80000"/>
              </a:lnSpc>
              <a:spcBef>
                <a:spcPts val="510"/>
              </a:spcBef>
              <a:spcAft>
                <a:spcPts val="0"/>
              </a:spcAft>
              <a:buSzPts val="2040"/>
              <a:buChar char="⦿"/>
            </a:pPr>
            <a:r>
              <a:rPr lang="tr-TR" sz="2550"/>
              <a:t>Motoru aşırı akımın zararından koruma amaçlı bir elemandır. Motor devresine seri bağlanır. Şekil 3.15’te pistonlu tip manyetik aşırı akım rölesi görülmektedir.</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id="220" name="Google Shape;220;p34"/>
          <p:cNvPicPr preferRelativeResize="0"/>
          <p:nvPr/>
        </p:nvPicPr>
        <p:blipFill rotWithShape="1">
          <a:blip r:embed="rId3">
            <a:alphaModFix/>
          </a:blip>
          <a:srcRect b="0" l="0" r="0" t="0"/>
          <a:stretch/>
        </p:blipFill>
        <p:spPr>
          <a:xfrm>
            <a:off x="683568" y="188640"/>
            <a:ext cx="3489050" cy="3249418"/>
          </a:xfrm>
          <a:prstGeom prst="rect">
            <a:avLst/>
          </a:prstGeom>
          <a:noFill/>
          <a:ln>
            <a:noFill/>
          </a:ln>
        </p:spPr>
      </p:pic>
      <p:sp>
        <p:nvSpPr>
          <p:cNvPr id="221" name="Google Shape;221;p34"/>
          <p:cNvSpPr/>
          <p:nvPr/>
        </p:nvSpPr>
        <p:spPr>
          <a:xfrm>
            <a:off x="3707904" y="951382"/>
            <a:ext cx="5112568" cy="861967"/>
          </a:xfrm>
          <a:prstGeom prst="rect">
            <a:avLst/>
          </a:prstGeom>
          <a:noFill/>
          <a:ln>
            <a:noFill/>
          </a:ln>
        </p:spPr>
        <p:txBody>
          <a:bodyPr anchorCtr="0" anchor="t" bIns="45700" lIns="91425" spcFirstLastPara="1" rIns="91425" wrap="square" tIns="45700">
            <a:noAutofit/>
          </a:bodyPr>
          <a:lstStyle/>
          <a:p>
            <a:pPr indent="223520" lvl="0" marL="1275715" marR="1237615" rtl="0" algn="l">
              <a:lnSpc>
                <a:spcPct val="95000"/>
              </a:lnSpc>
              <a:spcBef>
                <a:spcPts val="0"/>
              </a:spcBef>
              <a:spcAft>
                <a:spcPts val="0"/>
              </a:spcAft>
              <a:buNone/>
            </a:pPr>
            <a:r>
              <a:rPr b="1" lang="tr-TR" sz="1800">
                <a:solidFill>
                  <a:srgbClr val="48D3F3"/>
                </a:solidFill>
                <a:latin typeface="Times New Roman"/>
                <a:ea typeface="Times New Roman"/>
                <a:cs typeface="Times New Roman"/>
                <a:sym typeface="Times New Roman"/>
              </a:rPr>
              <a:t>Pistonlu tip manyetik     aşırı akım rölesi </a:t>
            </a:r>
            <a:endParaRPr sz="2400">
              <a:solidFill>
                <a:srgbClr val="48D3F3"/>
              </a:solidFill>
              <a:latin typeface="Times New Roman"/>
              <a:ea typeface="Times New Roman"/>
              <a:cs typeface="Times New Roman"/>
              <a:sym typeface="Times New Roman"/>
            </a:endParaRPr>
          </a:p>
          <a:p>
            <a:pPr indent="-6350" lvl="0" marL="6350" marR="0" rtl="0" algn="l">
              <a:lnSpc>
                <a:spcPct val="107000"/>
              </a:lnSpc>
              <a:spcBef>
                <a:spcPts val="130"/>
              </a:spcBef>
              <a:spcAft>
                <a:spcPts val="0"/>
              </a:spcAft>
              <a:buNone/>
            </a:pPr>
            <a:r>
              <a:rPr lang="tr-TR" sz="1400">
                <a:solidFill>
                  <a:srgbClr val="000000"/>
                </a:solidFill>
                <a:latin typeface="Times New Roman"/>
                <a:ea typeface="Times New Roman"/>
                <a:cs typeface="Times New Roman"/>
                <a:sym typeface="Times New Roman"/>
              </a:rPr>
              <a:t> </a:t>
            </a:r>
            <a:endParaRPr sz="2400">
              <a:solidFill>
                <a:srgbClr val="000000"/>
              </a:solidFill>
              <a:latin typeface="Times New Roman"/>
              <a:ea typeface="Times New Roman"/>
              <a:cs typeface="Times New Roman"/>
              <a:sym typeface="Times New Roman"/>
            </a:endParaRPr>
          </a:p>
        </p:txBody>
      </p:sp>
      <p:pic>
        <p:nvPicPr>
          <p:cNvPr id="222" name="Google Shape;222;p34"/>
          <p:cNvPicPr preferRelativeResize="0"/>
          <p:nvPr/>
        </p:nvPicPr>
        <p:blipFill rotWithShape="1">
          <a:blip r:embed="rId4">
            <a:alphaModFix/>
          </a:blip>
          <a:srcRect b="0" l="0" r="0" t="0"/>
          <a:stretch/>
        </p:blipFill>
        <p:spPr>
          <a:xfrm>
            <a:off x="539552" y="3573016"/>
            <a:ext cx="8424936" cy="1872208"/>
          </a:xfrm>
          <a:prstGeom prst="rect">
            <a:avLst/>
          </a:prstGeom>
          <a:noFill/>
          <a:ln>
            <a:noFill/>
          </a:ln>
        </p:spPr>
      </p:pic>
      <p:sp>
        <p:nvSpPr>
          <p:cNvPr id="223" name="Google Shape;223;p34"/>
          <p:cNvSpPr/>
          <p:nvPr/>
        </p:nvSpPr>
        <p:spPr>
          <a:xfrm>
            <a:off x="323528" y="5445224"/>
            <a:ext cx="8640960" cy="1022972"/>
          </a:xfrm>
          <a:prstGeom prst="rect">
            <a:avLst/>
          </a:prstGeom>
          <a:noFill/>
          <a:ln>
            <a:noFill/>
          </a:ln>
        </p:spPr>
        <p:txBody>
          <a:bodyPr anchorCtr="0" anchor="t" bIns="45700" lIns="91425" spcFirstLastPara="1" rIns="91425" wrap="square" tIns="45700">
            <a:noAutofit/>
          </a:bodyPr>
          <a:lstStyle/>
          <a:p>
            <a:pPr indent="-6350" lvl="0" marL="6350" marR="0" rtl="0" algn="ctr">
              <a:lnSpc>
                <a:spcPct val="112000"/>
              </a:lnSpc>
              <a:spcBef>
                <a:spcPts val="0"/>
              </a:spcBef>
              <a:spcAft>
                <a:spcPts val="0"/>
              </a:spcAft>
              <a:buNone/>
            </a:pPr>
            <a:r>
              <a:rPr b="1" lang="tr-TR" sz="1800">
                <a:solidFill>
                  <a:srgbClr val="48D3F3"/>
                </a:solidFill>
                <a:latin typeface="Times New Roman"/>
                <a:ea typeface="Times New Roman"/>
                <a:cs typeface="Times New Roman"/>
                <a:sym typeface="Times New Roman"/>
              </a:rPr>
              <a:t>( a ) Direkt ısıtmalı tip, bir fazlı aşırı akım rölesi.  ( b ) Endirekt ısıtmalı tip, bir fazlı aşırı akım rölesi. ( c ) Endirekt ısıtmalı tip, bir fazlı aşırı akım rölesinde ısıtıcı tel ve bimetalin görüntüsü.</a:t>
            </a:r>
            <a:r>
              <a:rPr b="1" lang="tr-TR" sz="1800">
                <a:solidFill>
                  <a:srgbClr val="000000"/>
                </a:solidFill>
                <a:latin typeface="Times New Roman"/>
                <a:ea typeface="Times New Roman"/>
                <a:cs typeface="Times New Roman"/>
                <a:sym typeface="Times New Roman"/>
              </a:rPr>
              <a:t> </a:t>
            </a:r>
            <a:endParaRPr sz="2400">
              <a:solidFill>
                <a:srgbClr val="000000"/>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5"/>
          <p:cNvSpPr txBox="1"/>
          <p:nvPr>
            <p:ph idx="1" type="body"/>
          </p:nvPr>
        </p:nvSpPr>
        <p:spPr>
          <a:xfrm>
            <a:off x="214282" y="357166"/>
            <a:ext cx="8229600" cy="6286544"/>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2040"/>
              <a:buChar char="⦿"/>
            </a:pPr>
            <a:r>
              <a:rPr lang="tr-TR" sz="2550">
                <a:solidFill>
                  <a:srgbClr val="48D3F3"/>
                </a:solidFill>
              </a:rPr>
              <a:t>Tek Fazlı Motorların Hızını ve Gerilimini Değiştirme </a:t>
            </a:r>
            <a:endParaRPr/>
          </a:p>
          <a:p>
            <a:pPr indent="-384047" lvl="0" marL="420624" rtl="0" algn="l">
              <a:lnSpc>
                <a:spcPct val="90000"/>
              </a:lnSpc>
              <a:spcBef>
                <a:spcPts val="510"/>
              </a:spcBef>
              <a:spcAft>
                <a:spcPts val="0"/>
              </a:spcAft>
              <a:buSzPts val="2040"/>
              <a:buNone/>
            </a:pPr>
            <a:r>
              <a:rPr lang="tr-TR" sz="2550"/>
              <a:t> </a:t>
            </a:r>
            <a:endParaRPr/>
          </a:p>
          <a:p>
            <a:pPr indent="-384047" lvl="0" marL="420624" rtl="0" algn="l">
              <a:lnSpc>
                <a:spcPct val="90000"/>
              </a:lnSpc>
              <a:spcBef>
                <a:spcPts val="510"/>
              </a:spcBef>
              <a:spcAft>
                <a:spcPts val="0"/>
              </a:spcAft>
              <a:buSzPts val="2040"/>
              <a:buChar char="⦿"/>
            </a:pPr>
            <a:r>
              <a:rPr lang="tr-TR" sz="2550"/>
              <a:t>Devir sayıları üç fazlı asenkron motorlarda olduğu gibi kutup sayısı ve şebeke frekansına bağlıdır. </a:t>
            </a:r>
            <a:endParaRPr/>
          </a:p>
          <a:p>
            <a:pPr indent="-384047" lvl="0" marL="420624" rtl="0" algn="l">
              <a:lnSpc>
                <a:spcPct val="90000"/>
              </a:lnSpc>
              <a:spcBef>
                <a:spcPts val="510"/>
              </a:spcBef>
              <a:spcAft>
                <a:spcPts val="0"/>
              </a:spcAft>
              <a:buSzPts val="2040"/>
              <a:buNone/>
            </a:pPr>
            <a:r>
              <a:t/>
            </a:r>
            <a:endParaRPr sz="2550"/>
          </a:p>
          <a:p>
            <a:pPr indent="-384047" lvl="0" marL="420624" rtl="0" algn="l">
              <a:lnSpc>
                <a:spcPct val="90000"/>
              </a:lnSpc>
              <a:spcBef>
                <a:spcPts val="510"/>
              </a:spcBef>
              <a:spcAft>
                <a:spcPts val="0"/>
              </a:spcAft>
              <a:buSzPts val="2040"/>
              <a:buChar char="⦿"/>
            </a:pPr>
            <a:r>
              <a:rPr lang="tr-TR" sz="2550"/>
              <a:t>Yük altında çalışan yardımcı sargılı motora uygulanan gerilim düşürülürse motor devrinin düştüğü görülür. Motora uygulanan gerilim oto trafosu ile değiştirilerek motorun devir ayarı yapılabilir. </a:t>
            </a:r>
            <a:endParaRPr/>
          </a:p>
          <a:p>
            <a:pPr indent="-384047" lvl="0" marL="420624" rtl="0" algn="l">
              <a:lnSpc>
                <a:spcPct val="90000"/>
              </a:lnSpc>
              <a:spcBef>
                <a:spcPts val="510"/>
              </a:spcBef>
              <a:spcAft>
                <a:spcPts val="0"/>
              </a:spcAft>
              <a:buSzPts val="2040"/>
              <a:buChar char="⦿"/>
            </a:pPr>
            <a:r>
              <a:rPr lang="tr-TR" sz="2550"/>
              <a:t> </a:t>
            </a:r>
            <a:r>
              <a:rPr lang="tr-TR" sz="2550">
                <a:solidFill>
                  <a:srgbClr val="48D3F3"/>
                </a:solidFill>
              </a:rPr>
              <a:t>Tek Fazlı Motorun Başlangıç Torkunu Artırma </a:t>
            </a:r>
            <a:endParaRPr/>
          </a:p>
          <a:p>
            <a:pPr indent="-254507" lvl="0" marL="420624" rtl="0" algn="l">
              <a:lnSpc>
                <a:spcPct val="90000"/>
              </a:lnSpc>
              <a:spcBef>
                <a:spcPts val="510"/>
              </a:spcBef>
              <a:spcAft>
                <a:spcPts val="0"/>
              </a:spcAft>
              <a:buSzPts val="2040"/>
              <a:buNone/>
            </a:pPr>
            <a:r>
              <a:t/>
            </a:r>
            <a:endParaRPr sz="2550"/>
          </a:p>
          <a:p>
            <a:pPr indent="-384047" lvl="0" marL="420624" rtl="0" algn="l">
              <a:lnSpc>
                <a:spcPct val="90000"/>
              </a:lnSpc>
              <a:spcBef>
                <a:spcPts val="510"/>
              </a:spcBef>
              <a:spcAft>
                <a:spcPts val="0"/>
              </a:spcAft>
              <a:buSzPts val="2040"/>
              <a:buChar char="⦿"/>
            </a:pPr>
            <a:r>
              <a:rPr lang="tr-TR" sz="2550"/>
              <a:t>Tek fazlı motorun başlangıç torkunu artırmak için yardımcı sargıya seri bağlı kondansatör kullanılır.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6"/>
          <p:cNvSpPr txBox="1"/>
          <p:nvPr>
            <p:ph idx="1" type="body"/>
          </p:nvPr>
        </p:nvSpPr>
        <p:spPr>
          <a:xfrm>
            <a:off x="357158" y="142852"/>
            <a:ext cx="7329510" cy="2614618"/>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solidFill>
                  <a:srgbClr val="48D3F3"/>
                </a:solidFill>
              </a:rPr>
              <a:t>Küçük (Kesirli) Güçlü Motorlar </a:t>
            </a:r>
            <a:endParaRPr/>
          </a:p>
          <a:p>
            <a:pPr indent="-384047" lvl="0" marL="420624" rtl="0" algn="l">
              <a:spcBef>
                <a:spcPts val="600"/>
              </a:spcBef>
              <a:spcAft>
                <a:spcPts val="0"/>
              </a:spcAft>
              <a:buSzPts val="2400"/>
              <a:buChar char="⦿"/>
            </a:pPr>
            <a:r>
              <a:rPr lang="tr-TR"/>
              <a:t>Çok küçük güçte ve iki tipte imal edilir. </a:t>
            </a:r>
            <a:endParaRPr/>
          </a:p>
          <a:p>
            <a:pPr indent="-384047" lvl="0" marL="420624" rtl="0" algn="l">
              <a:spcBef>
                <a:spcPts val="600"/>
              </a:spcBef>
              <a:spcAft>
                <a:spcPts val="0"/>
              </a:spcAft>
              <a:buSzPts val="2400"/>
              <a:buChar char="⦿"/>
            </a:pPr>
            <a:r>
              <a:rPr lang="tr-TR"/>
              <a:t> Relüktans senkron motor (Şekil 3.17) </a:t>
            </a:r>
            <a:endParaRPr/>
          </a:p>
          <a:p>
            <a:pPr indent="-384047" lvl="0" marL="420624" rtl="0" algn="l">
              <a:spcBef>
                <a:spcPts val="600"/>
              </a:spcBef>
              <a:spcAft>
                <a:spcPts val="0"/>
              </a:spcAft>
              <a:buSzPts val="2400"/>
              <a:buChar char="⦿"/>
            </a:pPr>
            <a:r>
              <a:rPr lang="tr-TR"/>
              <a:t> Histerisiz senkron motor (Şekil 3.18)</a:t>
            </a:r>
            <a:endParaRPr/>
          </a:p>
        </p:txBody>
      </p:sp>
      <p:sp>
        <p:nvSpPr>
          <p:cNvPr id="234" name="Google Shape;234;p36"/>
          <p:cNvSpPr/>
          <p:nvPr/>
        </p:nvSpPr>
        <p:spPr>
          <a:xfrm>
            <a:off x="357158" y="5500702"/>
            <a:ext cx="7858180" cy="9233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Arial"/>
                <a:ea typeface="Arial"/>
                <a:cs typeface="Arial"/>
                <a:sym typeface="Arial"/>
              </a:rPr>
              <a:t>Küçük (Kesirli) Güçlü Motorların Çalışma Karakteristikleri </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rPr lang="tr-TR" sz="1800">
                <a:solidFill>
                  <a:schemeClr val="lt1"/>
                </a:solidFill>
                <a:latin typeface="Arial"/>
                <a:ea typeface="Arial"/>
                <a:cs typeface="Arial"/>
                <a:sym typeface="Arial"/>
              </a:rPr>
              <a:t>Devir sayıları sabittir yalnızca şebeke frekansıyla değişir. </a:t>
            </a:r>
            <a:endParaRPr/>
          </a:p>
        </p:txBody>
      </p:sp>
      <p:pic>
        <p:nvPicPr>
          <p:cNvPr id="235" name="Google Shape;235;p36"/>
          <p:cNvPicPr preferRelativeResize="0"/>
          <p:nvPr/>
        </p:nvPicPr>
        <p:blipFill rotWithShape="1">
          <a:blip r:embed="rId3">
            <a:alphaModFix/>
          </a:blip>
          <a:srcRect b="0" l="0" r="0" t="0"/>
          <a:stretch/>
        </p:blipFill>
        <p:spPr>
          <a:xfrm>
            <a:off x="611560" y="2757470"/>
            <a:ext cx="4392488" cy="1823658"/>
          </a:xfrm>
          <a:prstGeom prst="rect">
            <a:avLst/>
          </a:prstGeom>
          <a:noFill/>
          <a:ln>
            <a:noFill/>
          </a:ln>
        </p:spPr>
      </p:pic>
      <p:sp>
        <p:nvSpPr>
          <p:cNvPr id="236" name="Google Shape;236;p36"/>
          <p:cNvSpPr/>
          <p:nvPr/>
        </p:nvSpPr>
        <p:spPr>
          <a:xfrm>
            <a:off x="1050375" y="4638369"/>
            <a:ext cx="3328475" cy="379143"/>
          </a:xfrm>
          <a:prstGeom prst="rect">
            <a:avLst/>
          </a:prstGeom>
          <a:noFill/>
          <a:ln>
            <a:noFill/>
          </a:ln>
        </p:spPr>
        <p:txBody>
          <a:bodyPr anchorCtr="0" anchor="t" bIns="45700" lIns="91425" spcFirstLastPara="1" rIns="91425" wrap="square" tIns="45700">
            <a:noAutofit/>
          </a:bodyPr>
          <a:lstStyle/>
          <a:p>
            <a:pPr indent="-6350" lvl="0" marL="6350" marR="41910" rtl="0" algn="ctr">
              <a:lnSpc>
                <a:spcPct val="112000"/>
              </a:lnSpc>
              <a:spcBef>
                <a:spcPts val="0"/>
              </a:spcBef>
              <a:spcAft>
                <a:spcPts val="0"/>
              </a:spcAft>
              <a:buNone/>
            </a:pPr>
            <a:r>
              <a:rPr b="1" lang="tr-TR" sz="1800">
                <a:solidFill>
                  <a:srgbClr val="48D3F3"/>
                </a:solidFill>
                <a:latin typeface="Times New Roman"/>
                <a:ea typeface="Times New Roman"/>
                <a:cs typeface="Times New Roman"/>
                <a:sym typeface="Times New Roman"/>
              </a:rPr>
              <a:t>3.17: Relüktans senkron motor </a:t>
            </a:r>
            <a:endParaRPr sz="2400">
              <a:solidFill>
                <a:srgbClr val="48D3F3"/>
              </a:solidFill>
              <a:latin typeface="Times New Roman"/>
              <a:ea typeface="Times New Roman"/>
              <a:cs typeface="Times New Roman"/>
              <a:sym typeface="Times New Roman"/>
            </a:endParaRPr>
          </a:p>
        </p:txBody>
      </p:sp>
      <p:pic>
        <p:nvPicPr>
          <p:cNvPr id="237" name="Google Shape;237;p36"/>
          <p:cNvPicPr preferRelativeResize="0"/>
          <p:nvPr/>
        </p:nvPicPr>
        <p:blipFill rotWithShape="1">
          <a:blip r:embed="rId4">
            <a:alphaModFix/>
          </a:blip>
          <a:srcRect b="0" l="0" r="0" t="0"/>
          <a:stretch/>
        </p:blipFill>
        <p:spPr>
          <a:xfrm>
            <a:off x="5580112" y="2484456"/>
            <a:ext cx="2933700" cy="2476500"/>
          </a:xfrm>
          <a:prstGeom prst="rect">
            <a:avLst/>
          </a:prstGeom>
          <a:noFill/>
          <a:ln>
            <a:noFill/>
          </a:ln>
        </p:spPr>
      </p:pic>
      <p:sp>
        <p:nvSpPr>
          <p:cNvPr id="238" name="Google Shape;238;p36"/>
          <p:cNvSpPr/>
          <p:nvPr/>
        </p:nvSpPr>
        <p:spPr>
          <a:xfrm>
            <a:off x="5860258" y="4986098"/>
            <a:ext cx="2373407"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1.18: Histerisiz motor </a:t>
            </a:r>
            <a:endParaRPr sz="1800">
              <a:solidFill>
                <a:srgbClr val="48D3F3"/>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7"/>
          <p:cNvSpPr txBox="1"/>
          <p:nvPr>
            <p:ph idx="1" type="body"/>
          </p:nvPr>
        </p:nvSpPr>
        <p:spPr>
          <a:xfrm>
            <a:off x="457200" y="142853"/>
            <a:ext cx="8435280" cy="4006227"/>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Yardımcı Sargılı Bir Fazlı Motorlar  </a:t>
            </a:r>
            <a:endParaRPr/>
          </a:p>
          <a:p>
            <a:pPr indent="-384047" lvl="0" marL="420624" rtl="0" algn="l">
              <a:lnSpc>
                <a:spcPct val="80000"/>
              </a:lnSpc>
              <a:spcBef>
                <a:spcPts val="465"/>
              </a:spcBef>
              <a:spcAft>
                <a:spcPts val="0"/>
              </a:spcAft>
              <a:buSzPts val="1860"/>
              <a:buChar char="⦿"/>
            </a:pPr>
            <a:r>
              <a:rPr lang="tr-TR" sz="2325"/>
              <a:t>Bir fazlı yardımcı sargılı motorlarda, stator sargıları bir ana sargı (çalışma sargısı) ile yardımcı (yol verme) sargıdan oluşur. Ana sargı; omik direncinin küçük olması için kalın kesitli iletkenlerden yapılır. Ayrıca reaktansının büyük değerde olması için de hem alt kata yerleştirilir, hem de sarım sayısı yardımcı sargıdan daha fazladır. Yardımcı sargının ise; kesiti, ince olup omik direnci ana sargıya göre daha fazladır. Yardımcı sargı, üst kata yerleştirilir. Şekil 19’da, yardımcı sargılı asenkron motor parçaları görülmektedir. </a:t>
            </a:r>
            <a:endParaRPr/>
          </a:p>
          <a:p>
            <a:pPr indent="-384047" lvl="0" marL="420624" rtl="0" algn="l">
              <a:lnSpc>
                <a:spcPct val="80000"/>
              </a:lnSpc>
              <a:spcBef>
                <a:spcPts val="465"/>
              </a:spcBef>
              <a:spcAft>
                <a:spcPts val="0"/>
              </a:spcAft>
              <a:buSzPts val="1860"/>
              <a:buChar char="⦿"/>
            </a:pPr>
            <a:r>
              <a:rPr lang="tr-TR" sz="2325"/>
              <a:t> </a:t>
            </a:r>
            <a:endParaRPr/>
          </a:p>
        </p:txBody>
      </p:sp>
      <p:pic>
        <p:nvPicPr>
          <p:cNvPr id="244" name="Google Shape;244;p37"/>
          <p:cNvPicPr preferRelativeResize="0"/>
          <p:nvPr/>
        </p:nvPicPr>
        <p:blipFill rotWithShape="1">
          <a:blip r:embed="rId3">
            <a:alphaModFix/>
          </a:blip>
          <a:srcRect b="0" l="0" r="0" t="0"/>
          <a:stretch/>
        </p:blipFill>
        <p:spPr>
          <a:xfrm>
            <a:off x="1043608" y="3501008"/>
            <a:ext cx="6840760" cy="2420888"/>
          </a:xfrm>
          <a:prstGeom prst="rect">
            <a:avLst/>
          </a:prstGeom>
          <a:noFill/>
          <a:ln>
            <a:noFill/>
          </a:ln>
        </p:spPr>
      </p:pic>
      <p:sp>
        <p:nvSpPr>
          <p:cNvPr id="245" name="Google Shape;245;p37"/>
          <p:cNvSpPr/>
          <p:nvPr/>
        </p:nvSpPr>
        <p:spPr>
          <a:xfrm>
            <a:off x="2533427" y="6093296"/>
            <a:ext cx="386112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3.9: Yardımcı sargılı asenkron motor </a:t>
            </a:r>
            <a:endParaRPr sz="1800">
              <a:solidFill>
                <a:srgbClr val="48D3F3"/>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pic>
        <p:nvPicPr>
          <p:cNvPr id="250" name="Google Shape;250;p38"/>
          <p:cNvPicPr preferRelativeResize="0"/>
          <p:nvPr>
            <p:ph idx="1" type="body"/>
          </p:nvPr>
        </p:nvPicPr>
        <p:blipFill rotWithShape="1">
          <a:blip r:embed="rId3">
            <a:alphaModFix/>
          </a:blip>
          <a:srcRect b="0" l="0" r="0" t="0"/>
          <a:stretch/>
        </p:blipFill>
        <p:spPr>
          <a:xfrm>
            <a:off x="1259632" y="620688"/>
            <a:ext cx="6624736" cy="4320480"/>
          </a:xfrm>
          <a:prstGeom prst="rect">
            <a:avLst/>
          </a:prstGeom>
          <a:noFill/>
          <a:ln>
            <a:noFill/>
          </a:ln>
        </p:spPr>
      </p:pic>
      <p:sp>
        <p:nvSpPr>
          <p:cNvPr id="251" name="Google Shape;251;p38"/>
          <p:cNvSpPr/>
          <p:nvPr/>
        </p:nvSpPr>
        <p:spPr>
          <a:xfrm>
            <a:off x="1907704" y="5301208"/>
            <a:ext cx="4572000" cy="379143"/>
          </a:xfrm>
          <a:prstGeom prst="rect">
            <a:avLst/>
          </a:prstGeom>
          <a:noFill/>
          <a:ln>
            <a:noFill/>
          </a:ln>
        </p:spPr>
        <p:txBody>
          <a:bodyPr anchorCtr="0" anchor="t" bIns="45700" lIns="91425" spcFirstLastPara="1" rIns="91425" wrap="square" tIns="45700">
            <a:noAutofit/>
          </a:bodyPr>
          <a:lstStyle/>
          <a:p>
            <a:pPr indent="-6350" lvl="0" marL="6350" marR="41275" rtl="0" algn="ctr">
              <a:lnSpc>
                <a:spcPct val="112000"/>
              </a:lnSpc>
              <a:spcBef>
                <a:spcPts val="0"/>
              </a:spcBef>
              <a:spcAft>
                <a:spcPts val="0"/>
              </a:spcAft>
              <a:buNone/>
            </a:pPr>
            <a:r>
              <a:rPr b="1" lang="tr-TR" sz="1800">
                <a:solidFill>
                  <a:srgbClr val="48D3F3"/>
                </a:solidFill>
                <a:latin typeface="Times New Roman"/>
                <a:ea typeface="Times New Roman"/>
                <a:cs typeface="Times New Roman"/>
                <a:sym typeface="Times New Roman"/>
              </a:rPr>
              <a:t>3.20: Yardımcı sargılı motor prensip şeması </a:t>
            </a:r>
            <a:endParaRPr sz="2400">
              <a:solidFill>
                <a:srgbClr val="48D3F3"/>
              </a:solidFill>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9"/>
          <p:cNvSpPr txBox="1"/>
          <p:nvPr>
            <p:ph idx="1" type="body"/>
          </p:nvPr>
        </p:nvSpPr>
        <p:spPr>
          <a:xfrm>
            <a:off x="214282" y="1"/>
            <a:ext cx="8822214" cy="4077072"/>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500"/>
              <a:buChar char="⦿"/>
            </a:pPr>
            <a:r>
              <a:rPr lang="tr-TR" sz="1875">
                <a:solidFill>
                  <a:srgbClr val="48D3F3"/>
                </a:solidFill>
              </a:rPr>
              <a:t>Zıt EMK (Elektromotor Kuvvet)  </a:t>
            </a:r>
            <a:endParaRPr/>
          </a:p>
          <a:p>
            <a:pPr indent="-384048" lvl="0" marL="420624" rtl="0" algn="l">
              <a:lnSpc>
                <a:spcPct val="80000"/>
              </a:lnSpc>
              <a:spcBef>
                <a:spcPts val="362"/>
              </a:spcBef>
              <a:spcAft>
                <a:spcPts val="0"/>
              </a:spcAft>
              <a:buSzPts val="1450"/>
              <a:buChar char="⦿"/>
            </a:pPr>
            <a:r>
              <a:rPr lang="tr-TR" sz="1812"/>
              <a:t>Ana ve yardımcı sargı, stator oluklarına 90’ar derece faz farklı olarak yerleştirilmiştir. Stator sargılarına uygulanan gerilim bu iki sargının birincisinden normal geçerken ikinci sargıdan 900 faz farklı geçer. Oluşan bu faz farkından dolayı iki fazlı bir döner alan meydana gelir. Döner alan içerisindeki sincap kafesli rotor çubuklarında EMK meydana gelir.  </a:t>
            </a:r>
            <a:endParaRPr/>
          </a:p>
          <a:p>
            <a:pPr indent="-384048" lvl="0" marL="420624" rtl="0" algn="l">
              <a:lnSpc>
                <a:spcPct val="80000"/>
              </a:lnSpc>
              <a:spcBef>
                <a:spcPts val="362"/>
              </a:spcBef>
              <a:spcAft>
                <a:spcPts val="0"/>
              </a:spcAft>
              <a:buSzPts val="1450"/>
              <a:buChar char="⦿"/>
            </a:pPr>
            <a:r>
              <a:rPr lang="tr-TR" sz="1812">
                <a:solidFill>
                  <a:srgbClr val="48D3F3"/>
                </a:solidFill>
              </a:rPr>
              <a:t>Kullanım Alanları (Uygulamalar)  </a:t>
            </a:r>
            <a:endParaRPr/>
          </a:p>
          <a:p>
            <a:pPr indent="-384048" lvl="0" marL="420624" rtl="0" algn="l">
              <a:lnSpc>
                <a:spcPct val="80000"/>
              </a:lnSpc>
              <a:spcBef>
                <a:spcPts val="362"/>
              </a:spcBef>
              <a:spcAft>
                <a:spcPts val="0"/>
              </a:spcAft>
              <a:buSzPts val="1450"/>
              <a:buChar char="⦿"/>
            </a:pPr>
            <a:r>
              <a:rPr lang="tr-TR" sz="1812"/>
              <a:t>Yardımcı sargılı motorlar buzdolabı, çamaşır makinesi, aspiratör, vantilatör, küçük matkaplar gibi birçok ev aletinde kullanılır. </a:t>
            </a:r>
            <a:endParaRPr/>
          </a:p>
          <a:p>
            <a:pPr indent="-384048" lvl="0" marL="420624" rtl="0" algn="l">
              <a:lnSpc>
                <a:spcPct val="80000"/>
              </a:lnSpc>
              <a:spcBef>
                <a:spcPts val="362"/>
              </a:spcBef>
              <a:spcAft>
                <a:spcPts val="0"/>
              </a:spcAft>
              <a:buSzPts val="1450"/>
              <a:buChar char="⦿"/>
            </a:pPr>
            <a:r>
              <a:rPr lang="tr-TR" sz="1812">
                <a:solidFill>
                  <a:srgbClr val="48D3F3"/>
                </a:solidFill>
              </a:rPr>
              <a:t>Yardımcı Sargılı Kalkış Kondansatörlü Bir Fazlı Motorlar   </a:t>
            </a:r>
            <a:endParaRPr/>
          </a:p>
          <a:p>
            <a:pPr indent="-384048" lvl="0" marL="420624" rtl="0" algn="l">
              <a:lnSpc>
                <a:spcPct val="80000"/>
              </a:lnSpc>
              <a:spcBef>
                <a:spcPts val="362"/>
              </a:spcBef>
              <a:spcAft>
                <a:spcPts val="0"/>
              </a:spcAft>
              <a:buSzPts val="1450"/>
              <a:buChar char="⦿"/>
            </a:pPr>
            <a:r>
              <a:rPr lang="tr-TR" sz="1812"/>
              <a:t>Motor gücüne göre seçilen bir kondansatörün yardımcı sargı devresine seri bağlanması ile elde edilir. ilk kalkınma momentleri normal yük momentlerine göre 3,5-4,5 kat yüksektir.  </a:t>
            </a:r>
            <a:endParaRPr/>
          </a:p>
          <a:p>
            <a:pPr indent="-384048" lvl="0" marL="420624" rtl="0" algn="l">
              <a:lnSpc>
                <a:spcPct val="80000"/>
              </a:lnSpc>
              <a:spcBef>
                <a:spcPts val="362"/>
              </a:spcBef>
              <a:spcAft>
                <a:spcPts val="0"/>
              </a:spcAft>
              <a:buSzPts val="1450"/>
              <a:buChar char="⦿"/>
            </a:pPr>
            <a:r>
              <a:rPr lang="tr-TR" sz="1812">
                <a:solidFill>
                  <a:srgbClr val="48D3F3"/>
                </a:solidFill>
              </a:rPr>
              <a:t>Elektrik Diyagramı  </a:t>
            </a:r>
            <a:endParaRPr/>
          </a:p>
          <a:p>
            <a:pPr indent="-384048" lvl="0" marL="420624" rtl="0" algn="l">
              <a:lnSpc>
                <a:spcPct val="80000"/>
              </a:lnSpc>
              <a:spcBef>
                <a:spcPts val="362"/>
              </a:spcBef>
              <a:spcAft>
                <a:spcPts val="0"/>
              </a:spcAft>
              <a:buSzPts val="1450"/>
              <a:buChar char="⦿"/>
            </a:pPr>
            <a:r>
              <a:rPr lang="tr-TR" sz="1812"/>
              <a:t>Elektrik diyagramı şekil 3.21’de verilmiştir.</a:t>
            </a:r>
            <a:endParaRPr/>
          </a:p>
        </p:txBody>
      </p:sp>
      <p:pic>
        <p:nvPicPr>
          <p:cNvPr id="257" name="Google Shape;257;p39"/>
          <p:cNvPicPr preferRelativeResize="0"/>
          <p:nvPr/>
        </p:nvPicPr>
        <p:blipFill rotWithShape="1">
          <a:blip r:embed="rId3">
            <a:alphaModFix/>
          </a:blip>
          <a:srcRect b="0" l="0" r="0" t="0"/>
          <a:stretch/>
        </p:blipFill>
        <p:spPr>
          <a:xfrm>
            <a:off x="467544" y="3752166"/>
            <a:ext cx="4896544" cy="2880320"/>
          </a:xfrm>
          <a:prstGeom prst="rect">
            <a:avLst/>
          </a:prstGeom>
          <a:noFill/>
          <a:ln>
            <a:noFill/>
          </a:ln>
        </p:spPr>
      </p:pic>
      <p:sp>
        <p:nvSpPr>
          <p:cNvPr id="258" name="Google Shape;258;p39"/>
          <p:cNvSpPr/>
          <p:nvPr/>
        </p:nvSpPr>
        <p:spPr>
          <a:xfrm>
            <a:off x="5641077" y="4365104"/>
            <a:ext cx="3635896"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000000"/>
                </a:solidFill>
                <a:latin typeface="Times New Roman"/>
                <a:ea typeface="Times New Roman"/>
                <a:cs typeface="Times New Roman"/>
                <a:sym typeface="Times New Roman"/>
              </a:rPr>
              <a:t>3.21: Yardımcı sargılı kalkış kondansatörlü bir fazlı motor </a:t>
            </a:r>
            <a:endParaRPr sz="1800">
              <a:solidFill>
                <a:schemeClr val="lt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0"/>
          <p:cNvSpPr txBox="1"/>
          <p:nvPr>
            <p:ph idx="1" type="body"/>
          </p:nvPr>
        </p:nvSpPr>
        <p:spPr>
          <a:xfrm>
            <a:off x="457200" y="857232"/>
            <a:ext cx="8229600" cy="5268931"/>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680"/>
              <a:buChar char="⦿"/>
            </a:pPr>
            <a:r>
              <a:rPr lang="tr-TR" sz="2100">
                <a:solidFill>
                  <a:srgbClr val="48D3F3"/>
                </a:solidFill>
              </a:rPr>
              <a:t>Çift Hız veya Çift Gerilim Kullanımı İçin Motor Bağlantısı  </a:t>
            </a:r>
            <a:endParaRPr/>
          </a:p>
          <a:p>
            <a:pPr indent="-277368" lvl="0" marL="420624" rtl="0" algn="l">
              <a:lnSpc>
                <a:spcPct val="80000"/>
              </a:lnSpc>
              <a:spcBef>
                <a:spcPts val="420"/>
              </a:spcBef>
              <a:spcAft>
                <a:spcPts val="0"/>
              </a:spcAft>
              <a:buSzPts val="1680"/>
              <a:buNone/>
            </a:pPr>
            <a:r>
              <a:t/>
            </a:r>
            <a:endParaRPr sz="2100"/>
          </a:p>
          <a:p>
            <a:pPr indent="-384047" lvl="0" marL="420624" rtl="0" algn="l">
              <a:lnSpc>
                <a:spcPct val="80000"/>
              </a:lnSpc>
              <a:spcBef>
                <a:spcPts val="420"/>
              </a:spcBef>
              <a:spcAft>
                <a:spcPts val="0"/>
              </a:spcAft>
              <a:buSzPts val="1680"/>
              <a:buChar char="⦿"/>
            </a:pPr>
            <a:r>
              <a:rPr lang="tr-TR" sz="2100"/>
              <a:t>İki devirli yardımcı sargılı motor elde etmek için iki ayrı ana sargıya ve iki ayrı yardımcı sargıya ihtiyaç vardır. Oto trafosu ile ana sargı ve yardımcı sargı gerilimleri birbirlerinden farklı olarak ayarlanabilir. Bu yöntemle devir ayarı yapılabilir. </a:t>
            </a:r>
            <a:endParaRPr/>
          </a:p>
          <a:p>
            <a:pPr indent="-277368" lvl="0" marL="420624" rtl="0" algn="l">
              <a:lnSpc>
                <a:spcPct val="80000"/>
              </a:lnSpc>
              <a:spcBef>
                <a:spcPts val="420"/>
              </a:spcBef>
              <a:spcAft>
                <a:spcPts val="0"/>
              </a:spcAft>
              <a:buSzPts val="1680"/>
              <a:buNone/>
            </a:pPr>
            <a:r>
              <a:t/>
            </a:r>
            <a:endParaRPr sz="2100"/>
          </a:p>
          <a:p>
            <a:pPr indent="-384047" lvl="0" marL="420624" rtl="0" algn="l">
              <a:lnSpc>
                <a:spcPct val="80000"/>
              </a:lnSpc>
              <a:spcBef>
                <a:spcPts val="420"/>
              </a:spcBef>
              <a:spcAft>
                <a:spcPts val="0"/>
              </a:spcAft>
              <a:buSzPts val="1680"/>
              <a:buChar char="⦿"/>
            </a:pPr>
            <a:r>
              <a:rPr lang="tr-TR" sz="2100">
                <a:solidFill>
                  <a:srgbClr val="48D3F3"/>
                </a:solidFill>
              </a:rPr>
              <a:t>Devir Yönü Değiştirme </a:t>
            </a:r>
            <a:endParaRPr/>
          </a:p>
          <a:p>
            <a:pPr indent="-277368" lvl="0" marL="420624" rtl="0" algn="l">
              <a:lnSpc>
                <a:spcPct val="80000"/>
              </a:lnSpc>
              <a:spcBef>
                <a:spcPts val="420"/>
              </a:spcBef>
              <a:spcAft>
                <a:spcPts val="0"/>
              </a:spcAft>
              <a:buSzPts val="1680"/>
              <a:buNone/>
            </a:pPr>
            <a:r>
              <a:t/>
            </a:r>
            <a:endParaRPr sz="2100"/>
          </a:p>
          <a:p>
            <a:pPr indent="-384047" lvl="0" marL="420624" rtl="0" algn="l">
              <a:lnSpc>
                <a:spcPct val="80000"/>
              </a:lnSpc>
              <a:spcBef>
                <a:spcPts val="420"/>
              </a:spcBef>
              <a:spcAft>
                <a:spcPts val="0"/>
              </a:spcAft>
              <a:buSzPts val="1680"/>
              <a:buChar char="⦿"/>
            </a:pPr>
            <a:r>
              <a:rPr lang="tr-TR" sz="2100"/>
              <a:t>Motorun devir yönünü değiştirmek için ya yardımcı sargı uçlarının yeri veya ana sargı uçlarının yeri değiştirilir.  </a:t>
            </a:r>
            <a:endParaRPr/>
          </a:p>
          <a:p>
            <a:pPr indent="-277368" lvl="0" marL="420624" rtl="0" algn="l">
              <a:lnSpc>
                <a:spcPct val="80000"/>
              </a:lnSpc>
              <a:spcBef>
                <a:spcPts val="420"/>
              </a:spcBef>
              <a:spcAft>
                <a:spcPts val="0"/>
              </a:spcAft>
              <a:buSzPts val="1680"/>
              <a:buNone/>
            </a:pPr>
            <a:r>
              <a:t/>
            </a:r>
            <a:endParaRPr sz="2100"/>
          </a:p>
          <a:p>
            <a:pPr indent="-384047" lvl="0" marL="420624" rtl="0" algn="l">
              <a:lnSpc>
                <a:spcPct val="80000"/>
              </a:lnSpc>
              <a:spcBef>
                <a:spcPts val="420"/>
              </a:spcBef>
              <a:spcAft>
                <a:spcPts val="0"/>
              </a:spcAft>
              <a:buSzPts val="1680"/>
              <a:buChar char="⦿"/>
            </a:pPr>
            <a:r>
              <a:rPr lang="tr-TR" sz="2100">
                <a:solidFill>
                  <a:srgbClr val="48D3F3"/>
                </a:solidFill>
              </a:rPr>
              <a:t>Kullanım Alanları (Uygulamalar)  </a:t>
            </a:r>
            <a:endParaRPr/>
          </a:p>
          <a:p>
            <a:pPr indent="-277368" lvl="0" marL="420624" rtl="0" algn="l">
              <a:lnSpc>
                <a:spcPct val="80000"/>
              </a:lnSpc>
              <a:spcBef>
                <a:spcPts val="420"/>
              </a:spcBef>
              <a:spcAft>
                <a:spcPts val="0"/>
              </a:spcAft>
              <a:buSzPts val="1680"/>
              <a:buNone/>
            </a:pPr>
            <a:r>
              <a:t/>
            </a:r>
            <a:endParaRPr sz="2100"/>
          </a:p>
          <a:p>
            <a:pPr indent="-384047" lvl="0" marL="420624" rtl="0" algn="l">
              <a:lnSpc>
                <a:spcPct val="80000"/>
              </a:lnSpc>
              <a:spcBef>
                <a:spcPts val="420"/>
              </a:spcBef>
              <a:spcAft>
                <a:spcPts val="0"/>
              </a:spcAft>
              <a:buSzPts val="1680"/>
              <a:buChar char="⦿"/>
            </a:pPr>
            <a:r>
              <a:rPr lang="tr-TR" sz="2100"/>
              <a:t>Kondansatörlü motorlar uygulamada santrifüjlü çamaşır sıkıcılarda, brülörlerde, mutfak makinelerinde, bazı elektrikli aletlerde ve teyplerde (ses kart aygıtı) kullanılmaktadır.</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1"/>
          <p:cNvSpPr txBox="1"/>
          <p:nvPr>
            <p:ph idx="1" type="body"/>
          </p:nvPr>
        </p:nvSpPr>
        <p:spPr>
          <a:xfrm>
            <a:off x="264303" y="427853"/>
            <a:ext cx="7972452" cy="3328998"/>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solidFill>
                  <a:srgbClr val="48D3F3"/>
                </a:solidFill>
              </a:rPr>
              <a:t>Akım Rölesinin Çalışması  </a:t>
            </a:r>
            <a:endParaRPr/>
          </a:p>
          <a:p>
            <a:pPr indent="-384047" lvl="0" marL="420624" rtl="0" algn="l">
              <a:spcBef>
                <a:spcPts val="600"/>
              </a:spcBef>
              <a:spcAft>
                <a:spcPts val="0"/>
              </a:spcAft>
              <a:buSzPts val="2400"/>
              <a:buChar char="⦿"/>
            </a:pPr>
            <a:r>
              <a:rPr lang="tr-TR"/>
              <a:t>Bazı yardımcı sargılı asenkron motorlarda merkezkaç anahtar yerine elektromanyetik anahtar kullanılır. Şekil 3.22’de elektromanyetik anahtarın kullanımı görülmektedir.</a:t>
            </a:r>
            <a:endParaRPr/>
          </a:p>
        </p:txBody>
      </p:sp>
      <p:pic>
        <p:nvPicPr>
          <p:cNvPr id="269" name="Google Shape;269;p41"/>
          <p:cNvPicPr preferRelativeResize="0"/>
          <p:nvPr/>
        </p:nvPicPr>
        <p:blipFill rotWithShape="1">
          <a:blip r:embed="rId3">
            <a:alphaModFix/>
          </a:blip>
          <a:srcRect b="0" l="0" r="0" t="0"/>
          <a:stretch/>
        </p:blipFill>
        <p:spPr>
          <a:xfrm>
            <a:off x="611560" y="3423323"/>
            <a:ext cx="4248472" cy="3024336"/>
          </a:xfrm>
          <a:prstGeom prst="rect">
            <a:avLst/>
          </a:prstGeom>
          <a:noFill/>
          <a:ln>
            <a:noFill/>
          </a:ln>
        </p:spPr>
      </p:pic>
      <p:sp>
        <p:nvSpPr>
          <p:cNvPr id="270" name="Google Shape;270;p41"/>
          <p:cNvSpPr/>
          <p:nvPr/>
        </p:nvSpPr>
        <p:spPr>
          <a:xfrm>
            <a:off x="5225723" y="4293096"/>
            <a:ext cx="3707904"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3.22: Elektromanyetik anahtarın kullanımı </a:t>
            </a:r>
            <a:endParaRPr sz="1800">
              <a:solidFill>
                <a:srgbClr val="48D3F3"/>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5"/>
          <p:cNvSpPr txBox="1"/>
          <p:nvPr>
            <p:ph idx="1" type="body"/>
          </p:nvPr>
        </p:nvSpPr>
        <p:spPr>
          <a:xfrm>
            <a:off x="251520" y="332656"/>
            <a:ext cx="8424936" cy="338437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t>Üç fazlı gerilim generatörlerde üretilir. Generatör bobinleri içerde yıldız bağlanırken dışarıya üç uç alınır. Yıldız noktasında gerilim sıfırdır. Bu noktadan nötr hattı alınır. Üç fazın da gerilimleri eşittir. Generatör fiziki yapısı gereği üç faz sinüs eğrisi şeklinde ortaya çıkar. </a:t>
            </a:r>
            <a:endParaRPr/>
          </a:p>
          <a:p>
            <a:pPr indent="-265937" lvl="0" marL="420624" rtl="0" algn="l">
              <a:lnSpc>
                <a:spcPct val="80000"/>
              </a:lnSpc>
              <a:spcBef>
                <a:spcPts val="465"/>
              </a:spcBef>
              <a:spcAft>
                <a:spcPts val="0"/>
              </a:spcAft>
              <a:buSzPts val="1860"/>
              <a:buNone/>
            </a:pPr>
            <a:r>
              <a:t/>
            </a:r>
            <a:endParaRPr sz="2325"/>
          </a:p>
          <a:p>
            <a:pPr indent="-384047" lvl="0" marL="420624" rtl="0" algn="l">
              <a:lnSpc>
                <a:spcPct val="80000"/>
              </a:lnSpc>
              <a:spcBef>
                <a:spcPts val="465"/>
              </a:spcBef>
              <a:spcAft>
                <a:spcPts val="0"/>
              </a:spcAft>
              <a:buSzPts val="1860"/>
              <a:buChar char="⦿"/>
            </a:pPr>
            <a:r>
              <a:rPr lang="tr-TR" sz="2325"/>
              <a:t>Üç fazlı makinelerde nötr hattı kullanılmaz. Üç faz, kendi aralarında sıra ile nötr görevi görür. Zaman eğrisi akımın yön değişim noktasıdır. Zaman eğrisinin altında ve üstünde akım yönleri farklıdır. </a:t>
            </a:r>
            <a:endParaRPr/>
          </a:p>
        </p:txBody>
      </p:sp>
      <p:pic>
        <p:nvPicPr>
          <p:cNvPr id="104" name="Google Shape;104;p15"/>
          <p:cNvPicPr preferRelativeResize="0"/>
          <p:nvPr/>
        </p:nvPicPr>
        <p:blipFill rotWithShape="1">
          <a:blip r:embed="rId3">
            <a:alphaModFix/>
          </a:blip>
          <a:srcRect b="12903" l="23557" r="27186" t="3484"/>
          <a:stretch/>
        </p:blipFill>
        <p:spPr>
          <a:xfrm>
            <a:off x="2807804" y="3284984"/>
            <a:ext cx="3312368" cy="345638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2"/>
          <p:cNvSpPr txBox="1"/>
          <p:nvPr>
            <p:ph idx="1" type="body"/>
          </p:nvPr>
        </p:nvSpPr>
        <p:spPr>
          <a:xfrm>
            <a:off x="428596" y="285729"/>
            <a:ext cx="8463884" cy="3990932"/>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2220"/>
              <a:buChar char="⦿"/>
            </a:pPr>
            <a:r>
              <a:rPr lang="tr-TR" sz="2775">
                <a:solidFill>
                  <a:srgbClr val="48D3F3"/>
                </a:solidFill>
              </a:rPr>
              <a:t>Yardımcı Sargılı Kalkış ve Daimi Kondansatörlü Bir Fazlı Motorlar </a:t>
            </a:r>
            <a:endParaRPr/>
          </a:p>
          <a:p>
            <a:pPr indent="-243078" lvl="0" marL="420624" rtl="0" algn="l">
              <a:lnSpc>
                <a:spcPct val="90000"/>
              </a:lnSpc>
              <a:spcBef>
                <a:spcPts val="555"/>
              </a:spcBef>
              <a:spcAft>
                <a:spcPts val="0"/>
              </a:spcAft>
              <a:buSzPts val="2220"/>
              <a:buNone/>
            </a:pPr>
            <a:r>
              <a:t/>
            </a:r>
            <a:endParaRPr sz="2775"/>
          </a:p>
          <a:p>
            <a:pPr indent="-384047" lvl="0" marL="420624" rtl="0" algn="l">
              <a:lnSpc>
                <a:spcPct val="90000"/>
              </a:lnSpc>
              <a:spcBef>
                <a:spcPts val="555"/>
              </a:spcBef>
              <a:spcAft>
                <a:spcPts val="0"/>
              </a:spcAft>
              <a:buSzPts val="2220"/>
              <a:buChar char="⦿"/>
            </a:pPr>
            <a:r>
              <a:rPr lang="tr-TR" sz="2775"/>
              <a:t>İlk kalkınmada yüksek kondansatöre gerek vardır. Motor normal devrine ulaştığında daha küçük kondansatör yeterlidir. Kalkıştan sonra büyük değerli kondansatör merkezkaç şalteri devreden çıkar, daimi kondansatör devrede kalır. Şekil 3.23’te prensip Şeması görülmektedir. </a:t>
            </a:r>
            <a:endParaRPr/>
          </a:p>
        </p:txBody>
      </p:sp>
      <p:pic>
        <p:nvPicPr>
          <p:cNvPr id="276" name="Google Shape;276;p42"/>
          <p:cNvPicPr preferRelativeResize="0"/>
          <p:nvPr/>
        </p:nvPicPr>
        <p:blipFill rotWithShape="1">
          <a:blip r:embed="rId3">
            <a:alphaModFix/>
          </a:blip>
          <a:srcRect b="0" l="0" r="0" t="0"/>
          <a:stretch/>
        </p:blipFill>
        <p:spPr>
          <a:xfrm>
            <a:off x="899592" y="4213036"/>
            <a:ext cx="3456384" cy="2614907"/>
          </a:xfrm>
          <a:prstGeom prst="rect">
            <a:avLst/>
          </a:prstGeom>
          <a:noFill/>
          <a:ln>
            <a:noFill/>
          </a:ln>
        </p:spPr>
      </p:pic>
      <p:sp>
        <p:nvSpPr>
          <p:cNvPr id="277" name="Google Shape;277;p42"/>
          <p:cNvSpPr/>
          <p:nvPr/>
        </p:nvSpPr>
        <p:spPr>
          <a:xfrm>
            <a:off x="4427984" y="4581128"/>
            <a:ext cx="4572000"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3.23:Yardımcı sargılı kalkış ve daimi kondansatörlü bir fazlı motor </a:t>
            </a:r>
            <a:endParaRPr sz="1800">
              <a:solidFill>
                <a:srgbClr val="48D3F3"/>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3"/>
          <p:cNvSpPr txBox="1"/>
          <p:nvPr>
            <p:ph idx="1" type="body"/>
          </p:nvPr>
        </p:nvSpPr>
        <p:spPr>
          <a:xfrm>
            <a:off x="214282" y="571481"/>
            <a:ext cx="8174142" cy="4009648"/>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Potansiyel Rölesinin Kullanımı </a:t>
            </a:r>
            <a:endParaRPr/>
          </a:p>
          <a:p>
            <a:pPr indent="-384047" lvl="0" marL="420624" rtl="0" algn="l">
              <a:lnSpc>
                <a:spcPct val="80000"/>
              </a:lnSpc>
              <a:spcBef>
                <a:spcPts val="465"/>
              </a:spcBef>
              <a:spcAft>
                <a:spcPts val="0"/>
              </a:spcAft>
              <a:buSzPts val="1860"/>
              <a:buNone/>
            </a:pPr>
            <a:r>
              <a:rPr lang="tr-TR" sz="2325"/>
              <a:t> </a:t>
            </a:r>
            <a:endParaRPr/>
          </a:p>
          <a:p>
            <a:pPr indent="-384047" lvl="0" marL="420624" rtl="0" algn="l">
              <a:lnSpc>
                <a:spcPct val="80000"/>
              </a:lnSpc>
              <a:spcBef>
                <a:spcPts val="465"/>
              </a:spcBef>
              <a:spcAft>
                <a:spcPts val="0"/>
              </a:spcAft>
              <a:buSzPts val="1860"/>
              <a:buChar char="⦿"/>
            </a:pPr>
            <a:r>
              <a:rPr lang="tr-TR" sz="2325"/>
              <a:t>Gerilim değerindeki değişime göre çalışan röledir. </a:t>
            </a:r>
            <a:endParaRPr/>
          </a:p>
          <a:p>
            <a:pPr indent="-384047" lvl="0" marL="420624" rtl="0" algn="l">
              <a:lnSpc>
                <a:spcPct val="80000"/>
              </a:lnSpc>
              <a:spcBef>
                <a:spcPts val="465"/>
              </a:spcBef>
              <a:spcAft>
                <a:spcPts val="0"/>
              </a:spcAft>
              <a:buSzPts val="1860"/>
              <a:buChar char="⦿"/>
            </a:pPr>
            <a:r>
              <a:rPr lang="tr-TR" sz="2325">
                <a:solidFill>
                  <a:srgbClr val="48D3F3"/>
                </a:solidFill>
              </a:rPr>
              <a:t>Yardımcı Sargılı Daimi Kondansatörlü Bir Fazlı Motorlar  </a:t>
            </a:r>
            <a:endParaRPr/>
          </a:p>
          <a:p>
            <a:pPr indent="-384047" lvl="0" marL="420624" rtl="0" algn="l">
              <a:lnSpc>
                <a:spcPct val="80000"/>
              </a:lnSpc>
              <a:spcBef>
                <a:spcPts val="465"/>
              </a:spcBef>
              <a:spcAft>
                <a:spcPts val="0"/>
              </a:spcAft>
              <a:buSzPts val="1860"/>
              <a:buChar char="⦿"/>
            </a:pPr>
            <a:r>
              <a:rPr lang="tr-TR" sz="2325"/>
              <a:t>Kondansatör kalkışta ve çalışmada yardımcı sargıyı sürekli devrede tutar. Kondansatör değeri, kondansatör başlatmalıya göre onda bir kadardır. Bu motorlarda merkezkaç anahtarı yoktur. Genellikle bir Hp’den küçük ev aleti, çamaşır makinesi, havalandırma fanı, vantilatör motorları bu tiptir. Şekil 3.24’te daimi kondansatörlü motorun prensip şeması verilmiştir.</a:t>
            </a:r>
            <a:endParaRPr/>
          </a:p>
        </p:txBody>
      </p:sp>
      <p:pic>
        <p:nvPicPr>
          <p:cNvPr id="283" name="Google Shape;283;p43"/>
          <p:cNvPicPr preferRelativeResize="0"/>
          <p:nvPr/>
        </p:nvPicPr>
        <p:blipFill rotWithShape="1">
          <a:blip r:embed="rId3">
            <a:alphaModFix/>
          </a:blip>
          <a:srcRect b="0" l="0" r="0" t="0"/>
          <a:stretch/>
        </p:blipFill>
        <p:spPr>
          <a:xfrm>
            <a:off x="1259632" y="4221088"/>
            <a:ext cx="3528392" cy="2376264"/>
          </a:xfrm>
          <a:prstGeom prst="rect">
            <a:avLst/>
          </a:prstGeom>
          <a:noFill/>
          <a:ln>
            <a:noFill/>
          </a:ln>
        </p:spPr>
      </p:pic>
      <p:sp>
        <p:nvSpPr>
          <p:cNvPr id="284" name="Google Shape;284;p43"/>
          <p:cNvSpPr/>
          <p:nvPr/>
        </p:nvSpPr>
        <p:spPr>
          <a:xfrm>
            <a:off x="5183560" y="4942909"/>
            <a:ext cx="3960440"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3.24: Yardımcı sargılı daimi kondansatörlü bir fazlı motor </a:t>
            </a:r>
            <a:endParaRPr sz="1800">
              <a:solidFill>
                <a:srgbClr val="48D3F3"/>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4"/>
          <p:cNvSpPr txBox="1"/>
          <p:nvPr>
            <p:ph idx="1" type="body"/>
          </p:nvPr>
        </p:nvSpPr>
        <p:spPr>
          <a:xfrm>
            <a:off x="251520" y="548680"/>
            <a:ext cx="8568952" cy="518457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220"/>
              <a:buChar char="⦿"/>
            </a:pPr>
            <a:r>
              <a:rPr lang="tr-TR" sz="2775">
                <a:solidFill>
                  <a:srgbClr val="48D3F3"/>
                </a:solidFill>
              </a:rPr>
              <a:t>Hız Değiştirme </a:t>
            </a:r>
            <a:endParaRPr/>
          </a:p>
          <a:p>
            <a:pPr indent="-384047" lvl="0" marL="420624" rtl="0" algn="l">
              <a:lnSpc>
                <a:spcPct val="80000"/>
              </a:lnSpc>
              <a:spcBef>
                <a:spcPts val="555"/>
              </a:spcBef>
              <a:spcAft>
                <a:spcPts val="0"/>
              </a:spcAft>
              <a:buSzPts val="2220"/>
              <a:buChar char="⦿"/>
            </a:pPr>
            <a:r>
              <a:rPr lang="tr-TR" sz="2775"/>
              <a:t>Oto trafosu ile gerilim ayarı yapılmak sureti ile devir ayarı yapılabilir. </a:t>
            </a:r>
            <a:endParaRPr/>
          </a:p>
          <a:p>
            <a:pPr indent="-243078" lvl="0" marL="420624" rtl="0" algn="l">
              <a:lnSpc>
                <a:spcPct val="80000"/>
              </a:lnSpc>
              <a:spcBef>
                <a:spcPts val="555"/>
              </a:spcBef>
              <a:spcAft>
                <a:spcPts val="0"/>
              </a:spcAft>
              <a:buSzPts val="2220"/>
              <a:buNone/>
            </a:pPr>
            <a:r>
              <a:t/>
            </a:r>
            <a:endParaRPr sz="2775"/>
          </a:p>
          <a:p>
            <a:pPr indent="-384047" lvl="0" marL="420624" rtl="0" algn="l">
              <a:lnSpc>
                <a:spcPct val="80000"/>
              </a:lnSpc>
              <a:spcBef>
                <a:spcPts val="555"/>
              </a:spcBef>
              <a:spcAft>
                <a:spcPts val="0"/>
              </a:spcAft>
              <a:buSzPts val="2220"/>
              <a:buChar char="⦿"/>
            </a:pPr>
            <a:r>
              <a:rPr lang="tr-TR" sz="2775">
                <a:solidFill>
                  <a:srgbClr val="48D3F3"/>
                </a:solidFill>
              </a:rPr>
              <a:t>Gerilim Değiştirme </a:t>
            </a:r>
            <a:endParaRPr/>
          </a:p>
          <a:p>
            <a:pPr indent="-384047" lvl="0" marL="420624" rtl="0" algn="l">
              <a:lnSpc>
                <a:spcPct val="80000"/>
              </a:lnSpc>
              <a:spcBef>
                <a:spcPts val="555"/>
              </a:spcBef>
              <a:spcAft>
                <a:spcPts val="0"/>
              </a:spcAft>
              <a:buSzPts val="2220"/>
              <a:buChar char="⦿"/>
            </a:pPr>
            <a:r>
              <a:rPr lang="tr-TR" sz="2775"/>
              <a:t>Oto trafosu ile, ana sargı ve yardımcı sargılara farklı gerilimler uygulanmak suretiyle devir ayarı yapılabilir. </a:t>
            </a:r>
            <a:endParaRPr/>
          </a:p>
          <a:p>
            <a:pPr indent="-243078" lvl="0" marL="420624" rtl="0" algn="l">
              <a:lnSpc>
                <a:spcPct val="80000"/>
              </a:lnSpc>
              <a:spcBef>
                <a:spcPts val="555"/>
              </a:spcBef>
              <a:spcAft>
                <a:spcPts val="0"/>
              </a:spcAft>
              <a:buSzPts val="2220"/>
              <a:buNone/>
            </a:pPr>
            <a:r>
              <a:t/>
            </a:r>
            <a:endParaRPr sz="2775"/>
          </a:p>
          <a:p>
            <a:pPr indent="-384047" lvl="0" marL="420624" rtl="0" algn="l">
              <a:lnSpc>
                <a:spcPct val="80000"/>
              </a:lnSpc>
              <a:spcBef>
                <a:spcPts val="555"/>
              </a:spcBef>
              <a:spcAft>
                <a:spcPts val="0"/>
              </a:spcAft>
              <a:buSzPts val="2220"/>
              <a:buChar char="⦿"/>
            </a:pPr>
            <a:r>
              <a:rPr lang="tr-TR" sz="2775">
                <a:solidFill>
                  <a:srgbClr val="48D3F3"/>
                </a:solidFill>
              </a:rPr>
              <a:t>Devir Yönü Değiştirme </a:t>
            </a:r>
            <a:endParaRPr sz="2775"/>
          </a:p>
          <a:p>
            <a:pPr indent="-384047" lvl="0" marL="420624" rtl="0" algn="l">
              <a:lnSpc>
                <a:spcPct val="80000"/>
              </a:lnSpc>
              <a:spcBef>
                <a:spcPts val="555"/>
              </a:spcBef>
              <a:spcAft>
                <a:spcPts val="0"/>
              </a:spcAft>
              <a:buSzPts val="2220"/>
              <a:buChar char="⦿"/>
            </a:pPr>
            <a:r>
              <a:rPr lang="tr-TR" sz="2775"/>
              <a:t>Motorun devir yönünü değiştirmek için ya yardımcı sargı uçlarının yeri veya ana sargı uçlarının yeri değiştirilir.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5"/>
          <p:cNvSpPr txBox="1"/>
          <p:nvPr>
            <p:ph idx="1" type="body"/>
          </p:nvPr>
        </p:nvSpPr>
        <p:spPr>
          <a:xfrm>
            <a:off x="285720" y="357166"/>
            <a:ext cx="8534752" cy="6096170"/>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Gölge (Ek) Kutuplu Motorlar </a:t>
            </a:r>
            <a:endParaRPr/>
          </a:p>
          <a:p>
            <a:pPr indent="-265937" lvl="0" marL="420624" rtl="0" algn="l">
              <a:lnSpc>
                <a:spcPct val="80000"/>
              </a:lnSpc>
              <a:spcBef>
                <a:spcPts val="465"/>
              </a:spcBef>
              <a:spcAft>
                <a:spcPts val="0"/>
              </a:spcAft>
              <a:buSzPts val="1860"/>
              <a:buNone/>
            </a:pPr>
            <a:r>
              <a:t/>
            </a:r>
            <a:endParaRPr sz="2325"/>
          </a:p>
          <a:p>
            <a:pPr indent="-384047" lvl="0" marL="420624" rtl="0" algn="l">
              <a:lnSpc>
                <a:spcPct val="80000"/>
              </a:lnSpc>
              <a:spcBef>
                <a:spcPts val="465"/>
              </a:spcBef>
              <a:spcAft>
                <a:spcPts val="0"/>
              </a:spcAft>
              <a:buSzPts val="1860"/>
              <a:buChar char="⦿"/>
            </a:pPr>
            <a:r>
              <a:rPr lang="tr-TR" sz="2325"/>
              <a:t>Gölge kutuplu bir motorun statorunda son derece düzgün profili ve dışarıdan fark edilemeyen kutuplar bulunur. Bu kutuplardan küçük bir kısmına içe doğru yarıklar açılmış ve bu yarıkların iç kısımlarına kısa-devre bilezikleri oturtulmuştur. Bu kısa devre bilezikleri (ya da sargıları) stator sargıları ile birlikte sekonderi kısa devre edilmiş bir transformator gibi düşünülürse, bu tür bir motorun çalışması kolayca anlaşılır. Stator sargısından akım geçmesiyle oluşan manyetik alan çizgilerinin bir kısmı yarıklarda bulunan bilezikler içinden de geçer. Bilezikler kısa devre durumunda olduğu için stator üzerindeki akı kaçakları büyük olur. Bunun sonucu, stator sargısından geçen akım ile kısa devre bileziklerinden geçen akım arasında, bir faz farkı ortaya çıkar. Birbirine göre faz farklı bu iki akım, birbiri ardından hareketli kutupları olan bir manyetik alan üretir. Kısa devre rotoru manyetik sert bir malzemeden yapılmış ise (Histerisiz rotoru), bu halde bu motor yol aldıktan sonra bir senkron motor gibi dönüşüne devam eder.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6"/>
          <p:cNvSpPr txBox="1"/>
          <p:nvPr>
            <p:ph idx="1" type="body"/>
          </p:nvPr>
        </p:nvSpPr>
        <p:spPr>
          <a:xfrm>
            <a:off x="214282" y="214291"/>
            <a:ext cx="8143932" cy="4000527"/>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1920"/>
              <a:buChar char="⦿"/>
            </a:pPr>
            <a:r>
              <a:rPr lang="tr-TR" sz="2400"/>
              <a:t>Gölge kutuplu motorlarda dönüş yönü daima ana kutuptan, yarık kutba doğrudur. Dönüş yönü değiştirilmek istendiğinde, yatak burçları ve rotor çıkartılır ve değişik yönde tekrar yerlerine takılır. Dönüş yönü sürekli olarak bir şalter ile ayarlanmak isteniyorsa, ikinci bir kısa devre sargısının daha bulunması zorunludur. Gölge kutuplu motorların verimleri düşüktür. 1 W - 250W arasında küçük güçler için yapılır ve pikaplarda, teyplerde, ısıtıcı vantilatörlerinde ve meyve sıkıcılarda çok sık kullanılır. Şekil 3.25’te gölge kutuplu motorun kesit şeması görülmektedir. </a:t>
            </a:r>
            <a:endParaRPr/>
          </a:p>
        </p:txBody>
      </p:sp>
      <p:pic>
        <p:nvPicPr>
          <p:cNvPr id="300" name="Google Shape;300;p46"/>
          <p:cNvPicPr preferRelativeResize="0"/>
          <p:nvPr/>
        </p:nvPicPr>
        <p:blipFill rotWithShape="1">
          <a:blip r:embed="rId3">
            <a:alphaModFix/>
          </a:blip>
          <a:srcRect b="0" l="0" r="0" t="0"/>
          <a:stretch/>
        </p:blipFill>
        <p:spPr>
          <a:xfrm>
            <a:off x="827584" y="3933056"/>
            <a:ext cx="5128895" cy="2745105"/>
          </a:xfrm>
          <a:prstGeom prst="rect">
            <a:avLst/>
          </a:prstGeom>
          <a:noFill/>
          <a:ln>
            <a:noFill/>
          </a:ln>
        </p:spPr>
      </p:pic>
      <p:sp>
        <p:nvSpPr>
          <p:cNvPr id="301" name="Google Shape;301;p46"/>
          <p:cNvSpPr/>
          <p:nvPr/>
        </p:nvSpPr>
        <p:spPr>
          <a:xfrm>
            <a:off x="5956479" y="4877358"/>
            <a:ext cx="2854308"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3.25: Gölge kutuplu motor </a:t>
            </a:r>
            <a:endParaRPr sz="1800">
              <a:solidFill>
                <a:srgbClr val="48D3F3"/>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7"/>
          <p:cNvSpPr txBox="1"/>
          <p:nvPr>
            <p:ph idx="1" type="body"/>
          </p:nvPr>
        </p:nvSpPr>
        <p:spPr>
          <a:xfrm>
            <a:off x="357158" y="214291"/>
            <a:ext cx="7715304" cy="3214709"/>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040"/>
              <a:buChar char="⦿"/>
            </a:pPr>
            <a:r>
              <a:rPr lang="tr-TR" sz="2550">
                <a:solidFill>
                  <a:srgbClr val="48D3F3"/>
                </a:solidFill>
              </a:rPr>
              <a:t>Repülsiyon Motorlar </a:t>
            </a:r>
            <a:endParaRPr/>
          </a:p>
          <a:p>
            <a:pPr indent="-384047" lvl="0" marL="420624" rtl="0" algn="l">
              <a:lnSpc>
                <a:spcPct val="80000"/>
              </a:lnSpc>
              <a:spcBef>
                <a:spcPts val="510"/>
              </a:spcBef>
              <a:spcAft>
                <a:spcPts val="0"/>
              </a:spcAft>
              <a:buSzPts val="2040"/>
              <a:buChar char="⦿"/>
            </a:pPr>
            <a:r>
              <a:rPr lang="tr-TR" sz="2550"/>
              <a:t>Repülsiyon motorların statorları üç fazlı motorların statoruna benzer. Yalnız ana sargısı bulunan yardımcı sargılı motorun statoru ile de aynıdır. </a:t>
            </a:r>
            <a:endParaRPr/>
          </a:p>
          <a:p>
            <a:pPr indent="-384047" lvl="0" marL="420624" rtl="0" algn="l">
              <a:lnSpc>
                <a:spcPct val="80000"/>
              </a:lnSpc>
              <a:spcBef>
                <a:spcPts val="510"/>
              </a:spcBef>
              <a:spcAft>
                <a:spcPts val="0"/>
              </a:spcAft>
              <a:buSzPts val="2040"/>
              <a:buChar char="⦿"/>
            </a:pPr>
            <a:r>
              <a:rPr lang="tr-TR" sz="2550"/>
              <a:t>Repülsiyon motorun rotoru DC dinamonun endüvisi ile aynıdır. Yalnız repülsiyon motorda fırçalar kısa devre edilmiştir. Şekil 3.26’da repülsiyon motor kesit şeması görülmektedir. </a:t>
            </a:r>
            <a:endParaRPr/>
          </a:p>
        </p:txBody>
      </p:sp>
      <p:pic>
        <p:nvPicPr>
          <p:cNvPr id="307" name="Google Shape;307;p47"/>
          <p:cNvPicPr preferRelativeResize="0"/>
          <p:nvPr/>
        </p:nvPicPr>
        <p:blipFill rotWithShape="1">
          <a:blip r:embed="rId3">
            <a:alphaModFix/>
          </a:blip>
          <a:srcRect b="0" l="0" r="0" t="0"/>
          <a:stretch/>
        </p:blipFill>
        <p:spPr>
          <a:xfrm>
            <a:off x="611560" y="3429000"/>
            <a:ext cx="4608512" cy="3096344"/>
          </a:xfrm>
          <a:prstGeom prst="rect">
            <a:avLst/>
          </a:prstGeom>
          <a:noFill/>
          <a:ln>
            <a:noFill/>
          </a:ln>
        </p:spPr>
      </p:pic>
      <p:sp>
        <p:nvSpPr>
          <p:cNvPr id="308" name="Google Shape;308;p47"/>
          <p:cNvSpPr/>
          <p:nvPr/>
        </p:nvSpPr>
        <p:spPr>
          <a:xfrm>
            <a:off x="5652120" y="4578852"/>
            <a:ext cx="254011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3.26: Repülsiyon motor </a:t>
            </a:r>
            <a:endParaRPr sz="1800">
              <a:solidFill>
                <a:srgbClr val="48D3F3"/>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8"/>
          <p:cNvSpPr txBox="1"/>
          <p:nvPr>
            <p:ph idx="1" type="body"/>
          </p:nvPr>
        </p:nvSpPr>
        <p:spPr>
          <a:xfrm>
            <a:off x="214282" y="214291"/>
            <a:ext cx="8143932" cy="335758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t>Repülsiyon motorda fırçalar kutup ekseninde olduğunda motorda dönme olmaz. Fırçalar kutup ekseninden kaydırılınca dönme gerçekleşir. Motor fırçaların döndürüldüğü yöne doğru dönme yapar. Repülsiyon motorların rotor sargılarının altına sincap kafes yerleştirilmiştir. Motor, devrine ulaşınca, fırçalar merkezkaç anahtarına benzer bir düzenekle rotordan ayrılır ve motor sincap kafes ile çalışmasını sürdürür. Şekil 3.27 a’da fırçalar kutup ekseninde olup motor durmaktadır. Şekil 3.27 b’de ise fırçalar sağa kaydırılmıştır. Bu durumda motor sağa doğru dönüşe başlayacaktır. </a:t>
            </a:r>
            <a:endParaRPr/>
          </a:p>
        </p:txBody>
      </p:sp>
      <p:pic>
        <p:nvPicPr>
          <p:cNvPr id="314" name="Google Shape;314;p48"/>
          <p:cNvPicPr preferRelativeResize="0"/>
          <p:nvPr/>
        </p:nvPicPr>
        <p:blipFill rotWithShape="1">
          <a:blip r:embed="rId3">
            <a:alphaModFix/>
          </a:blip>
          <a:srcRect b="0" l="0" r="0" t="0"/>
          <a:stretch/>
        </p:blipFill>
        <p:spPr>
          <a:xfrm>
            <a:off x="395536" y="3571876"/>
            <a:ext cx="5472608" cy="3025475"/>
          </a:xfrm>
          <a:prstGeom prst="rect">
            <a:avLst/>
          </a:prstGeom>
          <a:noFill/>
          <a:ln>
            <a:noFill/>
          </a:ln>
        </p:spPr>
      </p:pic>
      <p:sp>
        <p:nvSpPr>
          <p:cNvPr id="315" name="Google Shape;315;p48"/>
          <p:cNvSpPr/>
          <p:nvPr/>
        </p:nvSpPr>
        <p:spPr>
          <a:xfrm>
            <a:off x="5868144" y="4077072"/>
            <a:ext cx="3171295" cy="9233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Repülsiyon motorlarda ilk hareket ve dönüş yönü değişimi </a:t>
            </a:r>
            <a:endParaRPr sz="1800">
              <a:solidFill>
                <a:srgbClr val="48D3F3"/>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9"/>
          <p:cNvSpPr txBox="1"/>
          <p:nvPr>
            <p:ph type="title"/>
          </p:nvPr>
        </p:nvSpPr>
        <p:spPr>
          <a:xfrm>
            <a:off x="357158" y="285728"/>
            <a:ext cx="8229600" cy="939784"/>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chemeClr val="lt1"/>
              </a:buClr>
              <a:buSzPts val="4600"/>
              <a:buFont typeface="Libre Franklin"/>
              <a:buNone/>
            </a:pPr>
            <a:r>
              <a:rPr lang="tr-TR"/>
              <a:t> </a:t>
            </a:r>
            <a:r>
              <a:rPr lang="tr-TR">
                <a:solidFill>
                  <a:srgbClr val="48D3F3"/>
                </a:solidFill>
              </a:rPr>
              <a:t>AC GENERATÖRLER </a:t>
            </a:r>
            <a:endParaRPr/>
          </a:p>
        </p:txBody>
      </p:sp>
      <p:sp>
        <p:nvSpPr>
          <p:cNvPr id="321" name="Google Shape;321;p49"/>
          <p:cNvSpPr txBox="1"/>
          <p:nvPr>
            <p:ph idx="1" type="body"/>
          </p:nvPr>
        </p:nvSpPr>
        <p:spPr>
          <a:xfrm>
            <a:off x="500034" y="1142984"/>
            <a:ext cx="7901014" cy="2114552"/>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500"/>
              <a:buChar char="⦿"/>
            </a:pPr>
            <a:r>
              <a:rPr lang="tr-TR" sz="1875">
                <a:solidFill>
                  <a:srgbClr val="48D3F3"/>
                </a:solidFill>
              </a:rPr>
              <a:t>AC Generatörlerin Çalışması</a:t>
            </a:r>
            <a:endParaRPr/>
          </a:p>
          <a:p>
            <a:pPr indent="-384047" lvl="0" marL="420624" rtl="0" algn="l">
              <a:lnSpc>
                <a:spcPct val="80000"/>
              </a:lnSpc>
              <a:spcBef>
                <a:spcPts val="375"/>
              </a:spcBef>
              <a:spcAft>
                <a:spcPts val="0"/>
              </a:spcAft>
              <a:buSzPts val="1500"/>
              <a:buChar char="⦿"/>
            </a:pPr>
            <a:r>
              <a:rPr lang="tr-TR" sz="1875"/>
              <a:t>Generatörler mekanik enerjiyi elektrik enerjisine çeviren elektrik makineleridir. Manyetik alan içerisinde dönen bir iletkende endüksiyon yolu ile bir elektromotor kuvvet oluşması prensibine göre çalışır. Doğru akım generatörünün çalışmasına benzer. Generatörlerde kolektör yerine bilezikler kullanılmıştır. Generatörler duran endüvili veya dönen endüvili olarak iki türlü yapılır. Şekil 4.1’de döner endüvili generatörün prensip şeması verilmiştir. </a:t>
            </a:r>
            <a:endParaRPr/>
          </a:p>
        </p:txBody>
      </p:sp>
      <p:pic>
        <p:nvPicPr>
          <p:cNvPr id="322" name="Google Shape;322;p49"/>
          <p:cNvPicPr preferRelativeResize="0"/>
          <p:nvPr/>
        </p:nvPicPr>
        <p:blipFill rotWithShape="1">
          <a:blip r:embed="rId3">
            <a:alphaModFix/>
          </a:blip>
          <a:srcRect b="0" l="0" r="0" t="0"/>
          <a:stretch/>
        </p:blipFill>
        <p:spPr>
          <a:xfrm>
            <a:off x="899592" y="3257536"/>
            <a:ext cx="4796020" cy="3445926"/>
          </a:xfrm>
          <a:prstGeom prst="rect">
            <a:avLst/>
          </a:prstGeom>
          <a:noFill/>
          <a:ln>
            <a:noFill/>
          </a:ln>
        </p:spPr>
      </p:pic>
      <p:sp>
        <p:nvSpPr>
          <p:cNvPr id="323" name="Google Shape;323;p49"/>
          <p:cNvSpPr/>
          <p:nvPr/>
        </p:nvSpPr>
        <p:spPr>
          <a:xfrm>
            <a:off x="5863208" y="4278742"/>
            <a:ext cx="3312368"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4.1: Generatörün prensip şeması </a:t>
            </a:r>
            <a:endParaRPr sz="1800">
              <a:solidFill>
                <a:srgbClr val="48D3F3"/>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0"/>
          <p:cNvSpPr/>
          <p:nvPr/>
        </p:nvSpPr>
        <p:spPr>
          <a:xfrm>
            <a:off x="895788" y="5912674"/>
            <a:ext cx="7643866"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tr-TR" sz="1800">
                <a:solidFill>
                  <a:schemeClr val="lt1"/>
                </a:solidFill>
                <a:latin typeface="Arial"/>
                <a:ea typeface="Arial"/>
                <a:cs typeface="Arial"/>
                <a:sym typeface="Arial"/>
              </a:rPr>
              <a:t>Şekil 4.3 c’de iletken manyetik alana paralel hareket ettiği için akım oluşmamaktadır. Bu noktada akım, yön değiştirmektedir. </a:t>
            </a:r>
            <a:endParaRPr/>
          </a:p>
        </p:txBody>
      </p:sp>
      <p:pic>
        <p:nvPicPr>
          <p:cNvPr id="329" name="Google Shape;329;p50"/>
          <p:cNvPicPr preferRelativeResize="0"/>
          <p:nvPr>
            <p:ph idx="1" type="body"/>
          </p:nvPr>
        </p:nvPicPr>
        <p:blipFill rotWithShape="1">
          <a:blip r:embed="rId3">
            <a:alphaModFix/>
          </a:blip>
          <a:srcRect b="0" l="0" r="0" t="0"/>
          <a:stretch/>
        </p:blipFill>
        <p:spPr>
          <a:xfrm>
            <a:off x="899592" y="188640"/>
            <a:ext cx="6705600" cy="2447925"/>
          </a:xfrm>
          <a:prstGeom prst="rect">
            <a:avLst/>
          </a:prstGeom>
          <a:noFill/>
          <a:ln>
            <a:noFill/>
          </a:ln>
        </p:spPr>
      </p:pic>
      <p:sp>
        <p:nvSpPr>
          <p:cNvPr id="330" name="Google Shape;330;p50"/>
          <p:cNvSpPr/>
          <p:nvPr/>
        </p:nvSpPr>
        <p:spPr>
          <a:xfrm>
            <a:off x="2611526" y="2648687"/>
            <a:ext cx="328173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4.2: Alternatif akımın oluşumu </a:t>
            </a:r>
            <a:endParaRPr sz="1800">
              <a:solidFill>
                <a:srgbClr val="48D3F3"/>
              </a:solidFill>
              <a:latin typeface="Arial"/>
              <a:ea typeface="Arial"/>
              <a:cs typeface="Arial"/>
              <a:sym typeface="Arial"/>
            </a:endParaRPr>
          </a:p>
        </p:txBody>
      </p:sp>
      <p:pic>
        <p:nvPicPr>
          <p:cNvPr id="331" name="Google Shape;331;p50"/>
          <p:cNvPicPr preferRelativeResize="0"/>
          <p:nvPr/>
        </p:nvPicPr>
        <p:blipFill rotWithShape="1">
          <a:blip r:embed="rId4">
            <a:alphaModFix/>
          </a:blip>
          <a:srcRect b="0" l="0" r="0" t="0"/>
          <a:stretch/>
        </p:blipFill>
        <p:spPr>
          <a:xfrm>
            <a:off x="902862" y="3160364"/>
            <a:ext cx="6702330" cy="2212851"/>
          </a:xfrm>
          <a:prstGeom prst="rect">
            <a:avLst/>
          </a:prstGeom>
          <a:noFill/>
          <a:ln>
            <a:noFill/>
          </a:ln>
        </p:spPr>
      </p:pic>
      <p:sp>
        <p:nvSpPr>
          <p:cNvPr id="332" name="Google Shape;332;p50"/>
          <p:cNvSpPr/>
          <p:nvPr/>
        </p:nvSpPr>
        <p:spPr>
          <a:xfrm>
            <a:off x="1966392" y="5513815"/>
            <a:ext cx="4572000" cy="797719"/>
          </a:xfrm>
          <a:prstGeom prst="rect">
            <a:avLst/>
          </a:prstGeom>
          <a:noFill/>
          <a:ln>
            <a:noFill/>
          </a:ln>
        </p:spPr>
        <p:txBody>
          <a:bodyPr anchorCtr="0" anchor="t" bIns="45700" lIns="91425" spcFirstLastPara="1" rIns="91425" wrap="square" tIns="45700">
            <a:noAutofit/>
          </a:bodyPr>
          <a:lstStyle/>
          <a:p>
            <a:pPr indent="-6350" lvl="0" marL="6350" marR="43815" rtl="0" algn="ctr">
              <a:lnSpc>
                <a:spcPct val="112000"/>
              </a:lnSpc>
              <a:spcBef>
                <a:spcPts val="0"/>
              </a:spcBef>
              <a:spcAft>
                <a:spcPts val="0"/>
              </a:spcAft>
              <a:buNone/>
            </a:pPr>
            <a:r>
              <a:rPr b="1" lang="tr-TR" sz="1800">
                <a:solidFill>
                  <a:srgbClr val="48D3F3"/>
                </a:solidFill>
                <a:latin typeface="Times New Roman"/>
                <a:ea typeface="Times New Roman"/>
                <a:cs typeface="Times New Roman"/>
                <a:sym typeface="Times New Roman"/>
              </a:rPr>
              <a:t>4.3: Alternatif akımın yön değiştirmesi </a:t>
            </a:r>
            <a:endParaRPr sz="2400">
              <a:solidFill>
                <a:srgbClr val="48D3F3"/>
              </a:solidFill>
              <a:latin typeface="Times New Roman"/>
              <a:ea typeface="Times New Roman"/>
              <a:cs typeface="Times New Roman"/>
              <a:sym typeface="Times New Roman"/>
            </a:endParaRPr>
          </a:p>
          <a:p>
            <a:pPr indent="-6350" lvl="0" marL="359410" marR="0" rtl="0" algn="l">
              <a:lnSpc>
                <a:spcPct val="107000"/>
              </a:lnSpc>
              <a:spcBef>
                <a:spcPts val="25"/>
              </a:spcBef>
              <a:spcAft>
                <a:spcPts val="0"/>
              </a:spcAft>
              <a:buNone/>
            </a:pPr>
            <a:r>
              <a:rPr lang="tr-TR" sz="2400">
                <a:solidFill>
                  <a:srgbClr val="000000"/>
                </a:solidFill>
                <a:latin typeface="Times New Roman"/>
                <a:ea typeface="Times New Roman"/>
                <a:cs typeface="Times New Roman"/>
                <a:sym typeface="Times New Roman"/>
              </a:rPr>
              <a:t> </a:t>
            </a:r>
            <a:endParaRPr sz="2400">
              <a:solidFill>
                <a:srgbClr val="000000"/>
              </a:solidFill>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pic>
        <p:nvPicPr>
          <p:cNvPr id="337" name="Google Shape;337;p51"/>
          <p:cNvPicPr preferRelativeResize="0"/>
          <p:nvPr/>
        </p:nvPicPr>
        <p:blipFill rotWithShape="1">
          <a:blip r:embed="rId3">
            <a:alphaModFix/>
          </a:blip>
          <a:srcRect b="0" l="0" r="0" t="0"/>
          <a:stretch/>
        </p:blipFill>
        <p:spPr>
          <a:xfrm>
            <a:off x="827584" y="404664"/>
            <a:ext cx="6912768" cy="2232248"/>
          </a:xfrm>
          <a:prstGeom prst="rect">
            <a:avLst/>
          </a:prstGeom>
          <a:noFill/>
          <a:ln>
            <a:noFill/>
          </a:ln>
        </p:spPr>
      </p:pic>
      <p:sp>
        <p:nvSpPr>
          <p:cNvPr id="338" name="Google Shape;338;p51"/>
          <p:cNvSpPr/>
          <p:nvPr/>
        </p:nvSpPr>
        <p:spPr>
          <a:xfrm>
            <a:off x="2059609" y="2636912"/>
            <a:ext cx="435895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4.4: Alternatif akımın ters yönde oluşumu </a:t>
            </a:r>
            <a:endParaRPr sz="1800">
              <a:solidFill>
                <a:srgbClr val="48D3F3"/>
              </a:solidFill>
              <a:latin typeface="Arial"/>
              <a:ea typeface="Arial"/>
              <a:cs typeface="Arial"/>
              <a:sym typeface="Arial"/>
            </a:endParaRPr>
          </a:p>
        </p:txBody>
      </p:sp>
      <p:pic>
        <p:nvPicPr>
          <p:cNvPr id="339" name="Google Shape;339;p51"/>
          <p:cNvPicPr preferRelativeResize="0"/>
          <p:nvPr/>
        </p:nvPicPr>
        <p:blipFill rotWithShape="1">
          <a:blip r:embed="rId4">
            <a:alphaModFix/>
          </a:blip>
          <a:srcRect b="0" l="0" r="0" t="0"/>
          <a:stretch/>
        </p:blipFill>
        <p:spPr>
          <a:xfrm>
            <a:off x="782700" y="3381018"/>
            <a:ext cx="6912768" cy="2227342"/>
          </a:xfrm>
          <a:prstGeom prst="rect">
            <a:avLst/>
          </a:prstGeom>
          <a:noFill/>
          <a:ln>
            <a:noFill/>
          </a:ln>
        </p:spPr>
      </p:pic>
      <p:sp>
        <p:nvSpPr>
          <p:cNvPr id="340" name="Google Shape;340;p51"/>
          <p:cNvSpPr/>
          <p:nvPr/>
        </p:nvSpPr>
        <p:spPr>
          <a:xfrm>
            <a:off x="1858386" y="5612730"/>
            <a:ext cx="4851164"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4.5: Alternatif akımın tekrar yön değiştirmesi</a:t>
            </a:r>
            <a:endParaRPr sz="1800">
              <a:solidFill>
                <a:srgbClr val="48D3F3"/>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rgbClr val="48D3F3"/>
              </a:buClr>
              <a:buSzPts val="4600"/>
              <a:buFont typeface="Libre Franklin"/>
              <a:buNone/>
            </a:pPr>
            <a:r>
              <a:rPr lang="tr-TR">
                <a:solidFill>
                  <a:srgbClr val="48D3F3"/>
                </a:solidFill>
              </a:rPr>
              <a:t>Üç Faz Motor Parçaları</a:t>
            </a:r>
            <a:endParaRPr/>
          </a:p>
        </p:txBody>
      </p:sp>
      <p:sp>
        <p:nvSpPr>
          <p:cNvPr id="110" name="Google Shape;110;p16"/>
          <p:cNvSpPr txBox="1"/>
          <p:nvPr>
            <p:ph idx="1" type="body"/>
          </p:nvPr>
        </p:nvSpPr>
        <p:spPr>
          <a:xfrm>
            <a:off x="457200" y="1600201"/>
            <a:ext cx="8363272" cy="2764904"/>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2400"/>
              <a:buChar char="⦿"/>
            </a:pPr>
            <a:r>
              <a:rPr lang="tr-TR">
                <a:solidFill>
                  <a:srgbClr val="48D3F3"/>
                </a:solidFill>
              </a:rPr>
              <a:t>Stator </a:t>
            </a:r>
            <a:endParaRPr/>
          </a:p>
          <a:p>
            <a:pPr indent="-384047" lvl="0" marL="420624" rtl="0" algn="l">
              <a:lnSpc>
                <a:spcPct val="90000"/>
              </a:lnSpc>
              <a:spcBef>
                <a:spcPts val="600"/>
              </a:spcBef>
              <a:spcAft>
                <a:spcPts val="0"/>
              </a:spcAft>
              <a:buSzPts val="2400"/>
              <a:buChar char="⦿"/>
            </a:pPr>
            <a:r>
              <a:rPr lang="tr-TR"/>
              <a:t>Stator üç fazlı motorun hareket etmeyen kısmıdır. DC makinelerin indüktörüne benzer. Üç fazlı döner manyetik alan sargıları burada bulunur. Şekil 3.2’de değişik statorlar görülmektedir.</a:t>
            </a:r>
            <a:endParaRPr/>
          </a:p>
          <a:p>
            <a:pPr indent="-231647" lvl="0" marL="420624" rtl="0" algn="l">
              <a:lnSpc>
                <a:spcPct val="90000"/>
              </a:lnSpc>
              <a:spcBef>
                <a:spcPts val="600"/>
              </a:spcBef>
              <a:spcAft>
                <a:spcPts val="0"/>
              </a:spcAft>
              <a:buSzPts val="2400"/>
              <a:buNone/>
            </a:pPr>
            <a:r>
              <a:t/>
            </a:r>
            <a:endParaRPr/>
          </a:p>
        </p:txBody>
      </p:sp>
      <p:pic>
        <p:nvPicPr>
          <p:cNvPr id="111" name="Google Shape;111;p16"/>
          <p:cNvPicPr preferRelativeResize="0"/>
          <p:nvPr/>
        </p:nvPicPr>
        <p:blipFill rotWithShape="1">
          <a:blip r:embed="rId3">
            <a:alphaModFix/>
          </a:blip>
          <a:srcRect b="0" l="0" r="0" t="0"/>
          <a:stretch/>
        </p:blipFill>
        <p:spPr>
          <a:xfrm>
            <a:off x="1146448" y="4370785"/>
            <a:ext cx="6984776" cy="2118092"/>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52"/>
          <p:cNvSpPr txBox="1"/>
          <p:nvPr>
            <p:ph idx="1" type="body"/>
          </p:nvPr>
        </p:nvSpPr>
        <p:spPr>
          <a:xfrm>
            <a:off x="285720" y="214290"/>
            <a:ext cx="8401080" cy="1543047"/>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2040"/>
              <a:buChar char="⦿"/>
            </a:pPr>
            <a:r>
              <a:rPr lang="tr-TR" sz="2550"/>
              <a:t>Bobinde oluşan akım ve gerilimin eğrisi sinüs grafiğine benzediğinden sinüoidal olarak adlandırılır. Şekil 4.6’da N-S alanı içinde döndürülen bobinde oluşan AC'nin şekli verilmiştir. </a:t>
            </a:r>
            <a:endParaRPr/>
          </a:p>
        </p:txBody>
      </p:sp>
      <p:pic>
        <p:nvPicPr>
          <p:cNvPr id="346" name="Google Shape;346;p52"/>
          <p:cNvPicPr preferRelativeResize="0"/>
          <p:nvPr/>
        </p:nvPicPr>
        <p:blipFill rotWithShape="1">
          <a:blip r:embed="rId3">
            <a:alphaModFix/>
          </a:blip>
          <a:srcRect b="0" l="0" r="0" t="0"/>
          <a:stretch/>
        </p:blipFill>
        <p:spPr>
          <a:xfrm>
            <a:off x="1475656" y="2204864"/>
            <a:ext cx="6264696" cy="3312368"/>
          </a:xfrm>
          <a:prstGeom prst="rect">
            <a:avLst/>
          </a:prstGeom>
          <a:noFill/>
          <a:ln>
            <a:noFill/>
          </a:ln>
        </p:spPr>
      </p:pic>
      <p:sp>
        <p:nvSpPr>
          <p:cNvPr id="347" name="Google Shape;347;p52"/>
          <p:cNvSpPr/>
          <p:nvPr/>
        </p:nvSpPr>
        <p:spPr>
          <a:xfrm>
            <a:off x="1763688" y="5655443"/>
            <a:ext cx="5616624" cy="618631"/>
          </a:xfrm>
          <a:prstGeom prst="rect">
            <a:avLst/>
          </a:prstGeom>
          <a:noFill/>
          <a:ln>
            <a:noFill/>
          </a:ln>
        </p:spPr>
        <p:txBody>
          <a:bodyPr anchorCtr="0" anchor="t" bIns="45700" lIns="91425" spcFirstLastPara="1" rIns="91425" wrap="square" tIns="45700">
            <a:noAutofit/>
          </a:bodyPr>
          <a:lstStyle/>
          <a:p>
            <a:pPr indent="626110" lvl="0" marL="597535" marR="641985" rtl="0" algn="l">
              <a:lnSpc>
                <a:spcPct val="95000"/>
              </a:lnSpc>
              <a:spcBef>
                <a:spcPts val="0"/>
              </a:spcBef>
              <a:spcAft>
                <a:spcPts val="0"/>
              </a:spcAft>
              <a:buNone/>
            </a:pPr>
            <a:r>
              <a:rPr b="1" lang="tr-TR" sz="1800">
                <a:solidFill>
                  <a:srgbClr val="48D3F3"/>
                </a:solidFill>
                <a:latin typeface="Times New Roman"/>
                <a:ea typeface="Times New Roman"/>
                <a:cs typeface="Times New Roman"/>
                <a:sym typeface="Times New Roman"/>
              </a:rPr>
              <a:t>4.6: N-S kutupları arasında döndürülen bobinde oluşan AC’nin şekli </a:t>
            </a:r>
            <a:endParaRPr sz="2400">
              <a:solidFill>
                <a:srgbClr val="48D3F3"/>
              </a:solidFill>
              <a:latin typeface="Times New Roman"/>
              <a:ea typeface="Times New Roman"/>
              <a:cs typeface="Times New Roman"/>
              <a:sym typeface="Times New Roman"/>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53"/>
          <p:cNvSpPr txBox="1"/>
          <p:nvPr>
            <p:ph idx="1" type="body"/>
          </p:nvPr>
        </p:nvSpPr>
        <p:spPr>
          <a:xfrm>
            <a:off x="214282" y="285729"/>
            <a:ext cx="8572560" cy="2786082"/>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680"/>
              <a:buChar char="⦿"/>
            </a:pPr>
            <a:r>
              <a:rPr lang="tr-TR" sz="2100">
                <a:solidFill>
                  <a:srgbClr val="48D3F3"/>
                </a:solidFill>
              </a:rPr>
              <a:t>Statordaki AC Gerilim  </a:t>
            </a:r>
            <a:endParaRPr/>
          </a:p>
          <a:p>
            <a:pPr indent="-384047" lvl="0" marL="420624" rtl="0" algn="l">
              <a:lnSpc>
                <a:spcPct val="80000"/>
              </a:lnSpc>
              <a:spcBef>
                <a:spcPts val="420"/>
              </a:spcBef>
              <a:spcAft>
                <a:spcPts val="0"/>
              </a:spcAft>
              <a:buSzPts val="1680"/>
              <a:buChar char="⦿"/>
            </a:pPr>
            <a:r>
              <a:rPr lang="tr-TR" sz="2100"/>
              <a:t>Küçük güçlü generatörlerin endüvileri rotorda olmasına rağmen, büyük güçlü generatörlerin endüvileri duran kısımda (stator) imal edilir. Endüvinin statorda olmasının; üretilen enerjinin dışarı alınmasında, bakım onarımda, soğutmada ve çalışma düzeninde çeşitli faydaları vardır.  </a:t>
            </a:r>
            <a:endParaRPr/>
          </a:p>
          <a:p>
            <a:pPr indent="-384047" lvl="0" marL="420624" rtl="0" algn="l">
              <a:lnSpc>
                <a:spcPct val="80000"/>
              </a:lnSpc>
              <a:spcBef>
                <a:spcPts val="420"/>
              </a:spcBef>
              <a:spcAft>
                <a:spcPts val="0"/>
              </a:spcAft>
              <a:buSzPts val="1680"/>
              <a:buChar char="⦿"/>
            </a:pPr>
            <a:r>
              <a:rPr lang="tr-TR" sz="2100"/>
              <a:t>Endüvinin statorda olması, generatörün ürettiği enerjinin stator sargılarında indüklendiği anlamına gelmektedir. </a:t>
            </a:r>
            <a:endParaRPr/>
          </a:p>
          <a:p>
            <a:pPr indent="-384047" lvl="0" marL="420624" rtl="0" algn="l">
              <a:lnSpc>
                <a:spcPct val="80000"/>
              </a:lnSpc>
              <a:spcBef>
                <a:spcPts val="420"/>
              </a:spcBef>
              <a:spcAft>
                <a:spcPts val="0"/>
              </a:spcAft>
              <a:buSzPts val="1680"/>
              <a:buChar char="⦿"/>
            </a:pPr>
            <a:r>
              <a:rPr lang="tr-TR" sz="2100"/>
              <a:t>Stator sargılarında indüklenen gerilim; </a:t>
            </a:r>
            <a:endParaRPr/>
          </a:p>
        </p:txBody>
      </p:sp>
      <p:pic>
        <p:nvPicPr>
          <p:cNvPr id="353" name="Google Shape;353;p53"/>
          <p:cNvPicPr preferRelativeResize="0"/>
          <p:nvPr/>
        </p:nvPicPr>
        <p:blipFill rotWithShape="1">
          <a:blip r:embed="rId3">
            <a:alphaModFix/>
          </a:blip>
          <a:srcRect b="31640" l="31845" r="34662" t="38086"/>
          <a:stretch/>
        </p:blipFill>
        <p:spPr>
          <a:xfrm>
            <a:off x="1000099" y="3143248"/>
            <a:ext cx="6606863" cy="335758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4"/>
          <p:cNvSpPr txBox="1"/>
          <p:nvPr>
            <p:ph idx="1" type="body"/>
          </p:nvPr>
        </p:nvSpPr>
        <p:spPr>
          <a:xfrm>
            <a:off x="214282" y="214291"/>
            <a:ext cx="8286808" cy="3143272"/>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040"/>
              <a:buChar char="⦿"/>
            </a:pPr>
            <a:r>
              <a:rPr lang="tr-TR" sz="2550">
                <a:solidFill>
                  <a:srgbClr val="48D3F3"/>
                </a:solidFill>
              </a:rPr>
              <a:t>Üç Faz Gerilim Üretme </a:t>
            </a:r>
            <a:endParaRPr/>
          </a:p>
          <a:p>
            <a:pPr indent="-384047" lvl="0" marL="420624" rtl="0" algn="l">
              <a:lnSpc>
                <a:spcPct val="80000"/>
              </a:lnSpc>
              <a:spcBef>
                <a:spcPts val="510"/>
              </a:spcBef>
              <a:spcAft>
                <a:spcPts val="0"/>
              </a:spcAft>
              <a:buSzPts val="2040"/>
              <a:buChar char="⦿"/>
            </a:pPr>
            <a:r>
              <a:rPr lang="tr-TR" sz="2550"/>
              <a:t>AC üreten generatörün içine yerleştirilen bobin bir adet ise elde edilen enerji de tek fazlı olur. Ancak uygulamada kullanılan generatörlerin içinde şekil 4.7’de görüldüğü gibi birbirine 120° açılı olarak yerleştirilmiş üç bobin vardır. Bu üç bobinin birer ucu köprülenmiş ve elde edilen dördüncü uca nötr hattı denilmiştir. Üç bobinin çıkış uçlarının adları R-S-T'dir. </a:t>
            </a:r>
            <a:endParaRPr/>
          </a:p>
          <a:p>
            <a:pPr indent="-384047" lvl="0" marL="420624" rtl="0" algn="l">
              <a:lnSpc>
                <a:spcPct val="80000"/>
              </a:lnSpc>
              <a:spcBef>
                <a:spcPts val="510"/>
              </a:spcBef>
              <a:spcAft>
                <a:spcPts val="0"/>
              </a:spcAft>
              <a:buSzPts val="2040"/>
              <a:buNone/>
            </a:pPr>
            <a:r>
              <a:t/>
            </a:r>
            <a:endParaRPr sz="2550"/>
          </a:p>
        </p:txBody>
      </p:sp>
      <p:pic>
        <p:nvPicPr>
          <p:cNvPr id="359" name="Google Shape;359;p54"/>
          <p:cNvPicPr preferRelativeResize="0"/>
          <p:nvPr/>
        </p:nvPicPr>
        <p:blipFill rotWithShape="1">
          <a:blip r:embed="rId3">
            <a:alphaModFix/>
          </a:blip>
          <a:srcRect b="0" l="0" r="0" t="0"/>
          <a:stretch/>
        </p:blipFill>
        <p:spPr>
          <a:xfrm>
            <a:off x="1547664" y="3328218"/>
            <a:ext cx="5616624" cy="2981101"/>
          </a:xfrm>
          <a:prstGeom prst="rect">
            <a:avLst/>
          </a:prstGeom>
          <a:noFill/>
          <a:ln>
            <a:noFill/>
          </a:ln>
        </p:spPr>
      </p:pic>
      <p:sp>
        <p:nvSpPr>
          <p:cNvPr id="360" name="Google Shape;360;p54"/>
          <p:cNvSpPr/>
          <p:nvPr/>
        </p:nvSpPr>
        <p:spPr>
          <a:xfrm>
            <a:off x="2483768" y="6309319"/>
            <a:ext cx="392286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4.7: Üç fazlı generatörün kesit şeması </a:t>
            </a:r>
            <a:endParaRPr sz="1800">
              <a:solidFill>
                <a:srgbClr val="48D3F3"/>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5"/>
          <p:cNvSpPr txBox="1"/>
          <p:nvPr>
            <p:ph idx="1" type="body"/>
          </p:nvPr>
        </p:nvSpPr>
        <p:spPr>
          <a:xfrm>
            <a:off x="285720" y="285728"/>
            <a:ext cx="8258204" cy="197167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t>Generatör içine yerleştirilmiş olan üç sargı şekil 4.8’de görüldüğü gibi, N-S manyetik alanı altından geçirildiği zaman kuvvet çizgilerinin etkisiyle sargıların içindeki elektronlar ve oyuklar hareket etmeye başlayarak akımı oluşturmaktadır. Oluşan bu üç fazlı alternatif akım üç fazlı alıcılar tarafından kullanılır. </a:t>
            </a:r>
            <a:endParaRPr/>
          </a:p>
        </p:txBody>
      </p:sp>
      <p:pic>
        <p:nvPicPr>
          <p:cNvPr id="366" name="Google Shape;366;p55"/>
          <p:cNvPicPr preferRelativeResize="0"/>
          <p:nvPr/>
        </p:nvPicPr>
        <p:blipFill rotWithShape="1">
          <a:blip r:embed="rId3">
            <a:alphaModFix/>
          </a:blip>
          <a:srcRect b="0" l="0" r="0" t="0"/>
          <a:stretch/>
        </p:blipFill>
        <p:spPr>
          <a:xfrm>
            <a:off x="1606510" y="2261418"/>
            <a:ext cx="5616624" cy="2827780"/>
          </a:xfrm>
          <a:prstGeom prst="rect">
            <a:avLst/>
          </a:prstGeom>
          <a:noFill/>
          <a:ln>
            <a:noFill/>
          </a:ln>
        </p:spPr>
      </p:pic>
      <p:sp>
        <p:nvSpPr>
          <p:cNvPr id="367" name="Google Shape;367;p55"/>
          <p:cNvSpPr/>
          <p:nvPr/>
        </p:nvSpPr>
        <p:spPr>
          <a:xfrm>
            <a:off x="2339752" y="5301208"/>
            <a:ext cx="3911791" cy="368755"/>
          </a:xfrm>
          <a:prstGeom prst="rect">
            <a:avLst/>
          </a:prstGeom>
          <a:noFill/>
          <a:ln>
            <a:noFill/>
          </a:ln>
        </p:spPr>
        <p:txBody>
          <a:bodyPr anchorCtr="0" anchor="t" bIns="45700" lIns="91425" spcFirstLastPara="1" rIns="91425" wrap="square" tIns="45700">
            <a:noAutofit/>
          </a:bodyPr>
          <a:lstStyle/>
          <a:p>
            <a:pPr indent="-6350" lvl="0" marL="6350" marR="38735" rtl="0" algn="ctr">
              <a:lnSpc>
                <a:spcPct val="107000"/>
              </a:lnSpc>
              <a:spcBef>
                <a:spcPts val="0"/>
              </a:spcBef>
              <a:spcAft>
                <a:spcPts val="0"/>
              </a:spcAft>
              <a:buNone/>
            </a:pPr>
            <a:r>
              <a:rPr b="1" lang="tr-TR" sz="1800">
                <a:solidFill>
                  <a:srgbClr val="48D3F3"/>
                </a:solidFill>
                <a:latin typeface="Times New Roman"/>
                <a:ea typeface="Times New Roman"/>
                <a:cs typeface="Times New Roman"/>
                <a:sym typeface="Times New Roman"/>
              </a:rPr>
              <a:t>4.8: Üç fazlı gerilimin kullanılması</a:t>
            </a:r>
            <a:r>
              <a:rPr b="1" lang="tr-TR" sz="1400">
                <a:solidFill>
                  <a:srgbClr val="48D3F3"/>
                </a:solidFill>
                <a:latin typeface="Times New Roman"/>
                <a:ea typeface="Times New Roman"/>
                <a:cs typeface="Times New Roman"/>
                <a:sym typeface="Times New Roman"/>
              </a:rPr>
              <a:t> </a:t>
            </a:r>
            <a:endParaRPr sz="1800">
              <a:solidFill>
                <a:srgbClr val="48D3F3"/>
              </a:solidFill>
              <a:latin typeface="Times New Roman"/>
              <a:ea typeface="Times New Roman"/>
              <a:cs typeface="Times New Roman"/>
              <a:sym typeface="Times New Roman"/>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6"/>
          <p:cNvSpPr txBox="1"/>
          <p:nvPr>
            <p:ph idx="1" type="body"/>
          </p:nvPr>
        </p:nvSpPr>
        <p:spPr>
          <a:xfrm>
            <a:off x="428596" y="214290"/>
            <a:ext cx="8043890" cy="2114552"/>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t>Generatörün ürettiği elektrik enerjisinin gerilim değeri Şekil 4.9’da görüldüğü gibi değişim gösterir. Bobinden AC alabilmek için bilezikler kullanılır (Bakınız şekil 4.1). </a:t>
            </a:r>
            <a:endParaRPr/>
          </a:p>
        </p:txBody>
      </p:sp>
      <p:pic>
        <p:nvPicPr>
          <p:cNvPr id="373" name="Google Shape;373;p56"/>
          <p:cNvPicPr preferRelativeResize="0"/>
          <p:nvPr/>
        </p:nvPicPr>
        <p:blipFill rotWithShape="1">
          <a:blip r:embed="rId3">
            <a:alphaModFix/>
          </a:blip>
          <a:srcRect b="0" l="0" r="0" t="0"/>
          <a:stretch/>
        </p:blipFill>
        <p:spPr>
          <a:xfrm>
            <a:off x="1475656" y="2420888"/>
            <a:ext cx="5760640" cy="2808312"/>
          </a:xfrm>
          <a:prstGeom prst="rect">
            <a:avLst/>
          </a:prstGeom>
          <a:noFill/>
          <a:ln>
            <a:noFill/>
          </a:ln>
        </p:spPr>
      </p:pic>
      <p:sp>
        <p:nvSpPr>
          <p:cNvPr id="374" name="Google Shape;374;p56"/>
          <p:cNvSpPr/>
          <p:nvPr/>
        </p:nvSpPr>
        <p:spPr>
          <a:xfrm>
            <a:off x="2128911" y="5589240"/>
            <a:ext cx="464325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4.9: Üretilen üç faz alternatif gerilimin eğrisi </a:t>
            </a:r>
            <a:endParaRPr sz="1800">
              <a:solidFill>
                <a:srgbClr val="48D3F3"/>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pic>
        <p:nvPicPr>
          <p:cNvPr id="379" name="Google Shape;379;p57"/>
          <p:cNvPicPr preferRelativeResize="0"/>
          <p:nvPr>
            <p:ph idx="1" type="body"/>
          </p:nvPr>
        </p:nvPicPr>
        <p:blipFill rotWithShape="1">
          <a:blip r:embed="rId3">
            <a:alphaModFix/>
          </a:blip>
          <a:srcRect b="13819" l="34027" r="34026" t="37250"/>
          <a:stretch/>
        </p:blipFill>
        <p:spPr>
          <a:xfrm>
            <a:off x="571472" y="214290"/>
            <a:ext cx="7404203" cy="6375842"/>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8"/>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rgbClr val="48D3F3"/>
              </a:buClr>
              <a:buSzPts val="4600"/>
              <a:buFont typeface="Libre Franklin"/>
              <a:buNone/>
            </a:pPr>
            <a:r>
              <a:rPr lang="tr-TR">
                <a:solidFill>
                  <a:srgbClr val="48D3F3"/>
                </a:solidFill>
              </a:rPr>
              <a:t>SORULAR</a:t>
            </a:r>
            <a:endParaRPr/>
          </a:p>
        </p:txBody>
      </p:sp>
      <p:sp>
        <p:nvSpPr>
          <p:cNvPr id="385" name="Google Shape;385;p58"/>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231647" lvl="0" marL="420624" rtl="0" algn="l">
              <a:spcBef>
                <a:spcPts val="0"/>
              </a:spcBef>
              <a:spcAft>
                <a:spcPts val="0"/>
              </a:spcAft>
              <a:buSzPts val="2400"/>
              <a:buNone/>
            </a:pPr>
            <a:r>
              <a:t/>
            </a:r>
            <a:endParaRPr>
              <a:solidFill>
                <a:srgbClr val="48D3F3"/>
              </a:solidFill>
            </a:endParaRPr>
          </a:p>
          <a:p>
            <a:pPr indent="-384047" lvl="0" marL="420624" rtl="0" algn="l">
              <a:spcBef>
                <a:spcPts val="600"/>
              </a:spcBef>
              <a:spcAft>
                <a:spcPts val="0"/>
              </a:spcAft>
              <a:buSzPts val="2400"/>
              <a:buChar char="⦿"/>
            </a:pPr>
            <a:r>
              <a:rPr lang="tr-TR"/>
              <a:t>1) Aşağıdakilerden hangisi üç fazlı motor parçalarından değildir?</a:t>
            </a:r>
            <a:endParaRPr/>
          </a:p>
          <a:p>
            <a:pPr indent="-231647" lvl="0" marL="420624" rtl="0" algn="l">
              <a:spcBef>
                <a:spcPts val="600"/>
              </a:spcBef>
              <a:spcAft>
                <a:spcPts val="0"/>
              </a:spcAft>
              <a:buSzPts val="2400"/>
              <a:buNone/>
            </a:pPr>
            <a:r>
              <a:t/>
            </a:r>
            <a:endParaRPr/>
          </a:p>
          <a:p>
            <a:pPr indent="-384047" lvl="0" marL="420624" rtl="0" algn="l">
              <a:spcBef>
                <a:spcPts val="600"/>
              </a:spcBef>
              <a:spcAft>
                <a:spcPts val="0"/>
              </a:spcAft>
              <a:buSzPts val="2400"/>
              <a:buChar char="⦿"/>
            </a:pPr>
            <a:r>
              <a:rPr lang="tr-TR"/>
              <a:t> A) Stator   B) Sincap kafesli rotor</a:t>
            </a:r>
            <a:endParaRPr/>
          </a:p>
          <a:p>
            <a:pPr indent="-384047" lvl="0" marL="420624" rtl="0" algn="l">
              <a:spcBef>
                <a:spcPts val="600"/>
              </a:spcBef>
              <a:spcAft>
                <a:spcPts val="0"/>
              </a:spcAft>
              <a:buSzPts val="2400"/>
              <a:buChar char="⦿"/>
            </a:pPr>
            <a:r>
              <a:rPr lang="tr-TR"/>
              <a:t> C) Kolektör   D) Bilezikli rotor </a:t>
            </a:r>
            <a:endParaRPr/>
          </a:p>
          <a:p>
            <a:pPr indent="-231647" lvl="0" marL="420624" rtl="0" algn="l">
              <a:spcBef>
                <a:spcPts val="600"/>
              </a:spcBef>
              <a:spcAft>
                <a:spcPts val="0"/>
              </a:spcAft>
              <a:buSzPts val="2400"/>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9"/>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chemeClr val="lt1"/>
              </a:buClr>
              <a:buSzPts val="4600"/>
              <a:buFont typeface="Libre Franklin"/>
              <a:buNone/>
            </a:pPr>
            <a:r>
              <a:t/>
            </a:r>
            <a:endParaRPr/>
          </a:p>
        </p:txBody>
      </p:sp>
      <p:sp>
        <p:nvSpPr>
          <p:cNvPr id="391" name="Google Shape;391;p59"/>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t>2)Motor bilgi levhalarında motorun hangi özelliği bulunmaz?</a:t>
            </a:r>
            <a:endParaRPr/>
          </a:p>
          <a:p>
            <a:pPr indent="-384047" lvl="0" marL="420624" rtl="0" algn="l">
              <a:spcBef>
                <a:spcPts val="600"/>
              </a:spcBef>
              <a:spcAft>
                <a:spcPts val="0"/>
              </a:spcAft>
              <a:buSzPts val="2400"/>
              <a:buChar char="⦿"/>
            </a:pPr>
            <a:r>
              <a:rPr lang="tr-TR"/>
              <a:t>A) Sargı spir sayısı   </a:t>
            </a:r>
            <a:endParaRPr/>
          </a:p>
          <a:p>
            <a:pPr indent="-384047" lvl="0" marL="420624" rtl="0" algn="l">
              <a:spcBef>
                <a:spcPts val="600"/>
              </a:spcBef>
              <a:spcAft>
                <a:spcPts val="0"/>
              </a:spcAft>
              <a:buSzPts val="2400"/>
              <a:buChar char="⦿"/>
            </a:pPr>
            <a:r>
              <a:rPr lang="tr-TR"/>
              <a:t>B) Devir sayısı</a:t>
            </a:r>
            <a:endParaRPr/>
          </a:p>
          <a:p>
            <a:pPr indent="-384047" lvl="0" marL="420624" rtl="0" algn="l">
              <a:spcBef>
                <a:spcPts val="600"/>
              </a:spcBef>
              <a:spcAft>
                <a:spcPts val="0"/>
              </a:spcAft>
              <a:buSzPts val="2400"/>
              <a:buChar char="⦿"/>
            </a:pPr>
            <a:r>
              <a:rPr lang="tr-TR"/>
              <a:t>C) Çalışma frekansı  </a:t>
            </a:r>
            <a:endParaRPr/>
          </a:p>
          <a:p>
            <a:pPr indent="-384047" lvl="0" marL="420624" rtl="0" algn="l">
              <a:spcBef>
                <a:spcPts val="600"/>
              </a:spcBef>
              <a:spcAft>
                <a:spcPts val="0"/>
              </a:spcAft>
              <a:buSzPts val="2400"/>
              <a:buChar char="⦿"/>
            </a:pPr>
            <a:r>
              <a:rPr lang="tr-TR"/>
              <a:t>D) Kaç fazlı olduğu </a:t>
            </a:r>
            <a:endParaRPr/>
          </a:p>
          <a:p>
            <a:pPr indent="-231647" lvl="0" marL="420624" rtl="0" algn="l">
              <a:spcBef>
                <a:spcPts val="600"/>
              </a:spcBef>
              <a:spcAft>
                <a:spcPts val="0"/>
              </a:spcAft>
              <a:buSzPts val="2400"/>
              <a:buNone/>
            </a:pPr>
            <a:r>
              <a:t/>
            </a:r>
            <a:endParaRPr/>
          </a:p>
          <a:p>
            <a:pPr indent="-231647" lvl="0" marL="420624" rtl="0" algn="l">
              <a:spcBef>
                <a:spcPts val="600"/>
              </a:spcBef>
              <a:spcAft>
                <a:spcPts val="0"/>
              </a:spcAft>
              <a:buSzPts val="2400"/>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60"/>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chemeClr val="lt1"/>
              </a:buClr>
              <a:buSzPts val="4600"/>
              <a:buFont typeface="Libre Franklin"/>
              <a:buNone/>
            </a:pPr>
            <a:r>
              <a:t/>
            </a:r>
            <a:endParaRPr/>
          </a:p>
        </p:txBody>
      </p:sp>
      <p:sp>
        <p:nvSpPr>
          <p:cNvPr id="397" name="Google Shape;397;p60"/>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t>3)Yardımcı sargılı bir fazlı motorlarda yardımcı sargı nasıl devreden çıkarılır? </a:t>
            </a:r>
            <a:endParaRPr/>
          </a:p>
          <a:p>
            <a:pPr indent="-231647" lvl="0" marL="420624" rtl="0" algn="l">
              <a:spcBef>
                <a:spcPts val="600"/>
              </a:spcBef>
              <a:spcAft>
                <a:spcPts val="0"/>
              </a:spcAft>
              <a:buSzPts val="2400"/>
              <a:buNone/>
            </a:pPr>
            <a:r>
              <a:t/>
            </a:r>
            <a:endParaRPr/>
          </a:p>
          <a:p>
            <a:pPr indent="-384047" lvl="0" marL="420624" rtl="0" algn="l">
              <a:spcBef>
                <a:spcPts val="600"/>
              </a:spcBef>
              <a:spcAft>
                <a:spcPts val="0"/>
              </a:spcAft>
              <a:buSzPts val="2400"/>
              <a:buChar char="⦿"/>
            </a:pPr>
            <a:r>
              <a:rPr lang="tr-TR"/>
              <a:t>A) Zaman rölesi ile </a:t>
            </a:r>
            <a:endParaRPr/>
          </a:p>
          <a:p>
            <a:pPr indent="-384047" lvl="0" marL="420624" rtl="0" algn="l">
              <a:spcBef>
                <a:spcPts val="600"/>
              </a:spcBef>
              <a:spcAft>
                <a:spcPts val="0"/>
              </a:spcAft>
              <a:buSzPts val="2400"/>
              <a:buChar char="⦿"/>
            </a:pPr>
            <a:r>
              <a:rPr lang="tr-TR"/>
              <a:t>B) Merkezkaç anahtarı ile </a:t>
            </a:r>
            <a:endParaRPr/>
          </a:p>
          <a:p>
            <a:pPr indent="-384047" lvl="0" marL="420624" rtl="0" algn="l">
              <a:spcBef>
                <a:spcPts val="600"/>
              </a:spcBef>
              <a:spcAft>
                <a:spcPts val="0"/>
              </a:spcAft>
              <a:buSzPts val="2400"/>
              <a:buChar char="⦿"/>
            </a:pPr>
            <a:r>
              <a:rPr lang="tr-TR"/>
              <a:t>C) Şalter ile  </a:t>
            </a:r>
            <a:endParaRPr/>
          </a:p>
          <a:p>
            <a:pPr indent="-384047" lvl="0" marL="420624" rtl="0" algn="l">
              <a:spcBef>
                <a:spcPts val="600"/>
              </a:spcBef>
              <a:spcAft>
                <a:spcPts val="0"/>
              </a:spcAft>
              <a:buSzPts val="2400"/>
              <a:buChar char="⦿"/>
            </a:pPr>
            <a:r>
              <a:rPr lang="tr-TR"/>
              <a:t>D) Kontaktör ile </a:t>
            </a:r>
            <a:endParaRPr/>
          </a:p>
          <a:p>
            <a:pPr indent="-231647" lvl="0" marL="420624" rtl="0" algn="l">
              <a:spcBef>
                <a:spcPts val="600"/>
              </a:spcBef>
              <a:spcAft>
                <a:spcPts val="0"/>
              </a:spcAft>
              <a:buSzPts val="2400"/>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61"/>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chemeClr val="lt1"/>
              </a:buClr>
              <a:buSzPts val="4600"/>
              <a:buFont typeface="Libre Franklin"/>
              <a:buNone/>
            </a:pPr>
            <a:r>
              <a:t/>
            </a:r>
            <a:endParaRPr/>
          </a:p>
        </p:txBody>
      </p:sp>
      <p:sp>
        <p:nvSpPr>
          <p:cNvPr id="403" name="Google Shape;403;p61"/>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t>4)Aşağıdakilerden hangisi yardımcı sargılı motor değildir?</a:t>
            </a:r>
            <a:endParaRPr/>
          </a:p>
          <a:p>
            <a:pPr indent="-231647" lvl="0" marL="420624" rtl="0" algn="l">
              <a:spcBef>
                <a:spcPts val="600"/>
              </a:spcBef>
              <a:spcAft>
                <a:spcPts val="0"/>
              </a:spcAft>
              <a:buSzPts val="2400"/>
              <a:buNone/>
            </a:pPr>
            <a:r>
              <a:t/>
            </a:r>
            <a:endParaRPr/>
          </a:p>
          <a:p>
            <a:pPr indent="-384047" lvl="0" marL="420624" rtl="0" algn="l">
              <a:spcBef>
                <a:spcPts val="600"/>
              </a:spcBef>
              <a:spcAft>
                <a:spcPts val="0"/>
              </a:spcAft>
              <a:buSzPts val="2400"/>
              <a:buChar char="⦿"/>
            </a:pPr>
            <a:r>
              <a:rPr lang="tr-TR"/>
              <a:t>A) Kalkış kondansatörlü</a:t>
            </a:r>
            <a:endParaRPr/>
          </a:p>
          <a:p>
            <a:pPr indent="-384047" lvl="0" marL="420624" rtl="0" algn="l">
              <a:spcBef>
                <a:spcPts val="600"/>
              </a:spcBef>
              <a:spcAft>
                <a:spcPts val="0"/>
              </a:spcAft>
              <a:buSzPts val="2400"/>
              <a:buChar char="⦿"/>
            </a:pPr>
            <a:r>
              <a:rPr lang="tr-TR"/>
              <a:t>B) Daimi kondansatörlü </a:t>
            </a:r>
            <a:endParaRPr/>
          </a:p>
          <a:p>
            <a:pPr indent="-384047" lvl="0" marL="420624" rtl="0" algn="l">
              <a:spcBef>
                <a:spcPts val="600"/>
              </a:spcBef>
              <a:spcAft>
                <a:spcPts val="0"/>
              </a:spcAft>
              <a:buSzPts val="2400"/>
              <a:buChar char="⦿"/>
            </a:pPr>
            <a:r>
              <a:rPr lang="tr-TR"/>
              <a:t>C) Kalkış ve daimi kondansatörlü</a:t>
            </a:r>
            <a:endParaRPr/>
          </a:p>
          <a:p>
            <a:pPr indent="-384047" lvl="0" marL="420624" rtl="0" algn="l">
              <a:spcBef>
                <a:spcPts val="600"/>
              </a:spcBef>
              <a:spcAft>
                <a:spcPts val="0"/>
              </a:spcAft>
              <a:buSzPts val="2400"/>
              <a:buChar char="⦿"/>
            </a:pPr>
            <a:r>
              <a:rPr lang="tr-TR"/>
              <a:t>D) Kalkış ve fren kondansatörlü </a:t>
            </a:r>
            <a:endParaRPr/>
          </a:p>
          <a:p>
            <a:pPr indent="-231647" lvl="0" marL="420624" rtl="0" algn="l">
              <a:spcBef>
                <a:spcPts val="600"/>
              </a:spcBef>
              <a:spcAft>
                <a:spcPts val="0"/>
              </a:spcAft>
              <a:buSzPts val="24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7"/>
          <p:cNvSpPr txBox="1"/>
          <p:nvPr>
            <p:ph idx="1" type="body"/>
          </p:nvPr>
        </p:nvSpPr>
        <p:spPr>
          <a:xfrm>
            <a:off x="268905" y="260649"/>
            <a:ext cx="8551567" cy="338437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Rotor  </a:t>
            </a:r>
            <a:endParaRPr/>
          </a:p>
          <a:p>
            <a:pPr indent="-384047" lvl="0" marL="420624" rtl="0" algn="l">
              <a:lnSpc>
                <a:spcPct val="80000"/>
              </a:lnSpc>
              <a:spcBef>
                <a:spcPts val="465"/>
              </a:spcBef>
              <a:spcAft>
                <a:spcPts val="0"/>
              </a:spcAft>
              <a:buSzPts val="1860"/>
              <a:buChar char="⦿"/>
            </a:pPr>
            <a:r>
              <a:rPr lang="tr-TR" sz="2325"/>
              <a:t>Üç fazlı motorların dönen kısmına rotor denir. Sincap kafesli ve sargılı olmak üzere iki çeşidi vardır. Bunlar; </a:t>
            </a:r>
            <a:endParaRPr/>
          </a:p>
          <a:p>
            <a:pPr indent="-384047" lvl="0" marL="420624" rtl="0" algn="l">
              <a:lnSpc>
                <a:spcPct val="80000"/>
              </a:lnSpc>
              <a:spcBef>
                <a:spcPts val="465"/>
              </a:spcBef>
              <a:spcAft>
                <a:spcPts val="0"/>
              </a:spcAft>
              <a:buSzPts val="1860"/>
              <a:buNone/>
            </a:pPr>
            <a:r>
              <a:rPr lang="tr-TR" sz="2325"/>
              <a:t> </a:t>
            </a:r>
            <a:endParaRPr/>
          </a:p>
          <a:p>
            <a:pPr indent="-384047" lvl="0" marL="420624" rtl="0" algn="l">
              <a:lnSpc>
                <a:spcPct val="80000"/>
              </a:lnSpc>
              <a:spcBef>
                <a:spcPts val="465"/>
              </a:spcBef>
              <a:spcAft>
                <a:spcPts val="0"/>
              </a:spcAft>
              <a:buSzPts val="1860"/>
              <a:buChar char="⦿"/>
            </a:pPr>
            <a:r>
              <a:rPr lang="tr-TR" sz="2325">
                <a:solidFill>
                  <a:srgbClr val="48D3F3"/>
                </a:solidFill>
              </a:rPr>
              <a:t>Sincap Kafesli Rotor  </a:t>
            </a:r>
            <a:endParaRPr/>
          </a:p>
          <a:p>
            <a:pPr indent="-384047" lvl="0" marL="420624" rtl="0" algn="l">
              <a:lnSpc>
                <a:spcPct val="80000"/>
              </a:lnSpc>
              <a:spcBef>
                <a:spcPts val="465"/>
              </a:spcBef>
              <a:spcAft>
                <a:spcPts val="0"/>
              </a:spcAft>
              <a:buSzPts val="1860"/>
              <a:buChar char="⦿"/>
            </a:pPr>
            <a:r>
              <a:rPr lang="tr-TR" sz="2325"/>
              <a:t>Stator gibi silisli saclardan preslenerek paket edildikten sonra, üzerindeki kanallara eritilmiş alüminyum dökülüp, dökülen alüminyum çubukların iki baştan kısa devre edilmesi ile elde edilir. Şekil 3.3’te görüldüğü gibi alüminyum çubuklar kafes şeklinde görülür.</a:t>
            </a:r>
            <a:endParaRPr/>
          </a:p>
        </p:txBody>
      </p:sp>
      <p:pic>
        <p:nvPicPr>
          <p:cNvPr id="117" name="Google Shape;117;p17"/>
          <p:cNvPicPr preferRelativeResize="0"/>
          <p:nvPr/>
        </p:nvPicPr>
        <p:blipFill rotWithShape="1">
          <a:blip r:embed="rId3">
            <a:alphaModFix/>
          </a:blip>
          <a:srcRect b="0" l="12638" r="12796" t="0"/>
          <a:stretch/>
        </p:blipFill>
        <p:spPr>
          <a:xfrm>
            <a:off x="2267744" y="3501008"/>
            <a:ext cx="4464496" cy="3203391"/>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62"/>
          <p:cNvSpPr txBox="1"/>
          <p:nvPr>
            <p:ph idx="1" type="body"/>
          </p:nvPr>
        </p:nvSpPr>
        <p:spPr>
          <a:xfrm>
            <a:off x="539552" y="908720"/>
            <a:ext cx="7560840" cy="4536504"/>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1920"/>
              <a:buChar char="⦿"/>
            </a:pPr>
            <a:r>
              <a:rPr lang="tr-TR" sz="2400"/>
              <a:t>5)DC generatörler ile AC generatörler arasındaki en belirgin fark nedir?</a:t>
            </a:r>
            <a:endParaRPr/>
          </a:p>
          <a:p>
            <a:pPr indent="-262128" lvl="0" marL="420624" rtl="0" algn="l">
              <a:spcBef>
                <a:spcPts val="480"/>
              </a:spcBef>
              <a:spcAft>
                <a:spcPts val="0"/>
              </a:spcAft>
              <a:buSzPts val="1920"/>
              <a:buNone/>
            </a:pPr>
            <a:r>
              <a:t/>
            </a:r>
            <a:endParaRPr sz="2400"/>
          </a:p>
          <a:p>
            <a:pPr indent="-384047" lvl="0" marL="420624" rtl="0" algn="l">
              <a:spcBef>
                <a:spcPts val="480"/>
              </a:spcBef>
              <a:spcAft>
                <a:spcPts val="0"/>
              </a:spcAft>
              <a:buSzPts val="1920"/>
              <a:buChar char="⦿"/>
            </a:pPr>
            <a:r>
              <a:rPr lang="tr-TR" sz="2400"/>
              <a:t> A) DC generatörde kolektör AC generatörde bilezik kullanılır.</a:t>
            </a:r>
            <a:endParaRPr/>
          </a:p>
          <a:p>
            <a:pPr indent="-384047" lvl="0" marL="420624" rtl="0" algn="l">
              <a:spcBef>
                <a:spcPts val="480"/>
              </a:spcBef>
              <a:spcAft>
                <a:spcPts val="0"/>
              </a:spcAft>
              <a:buSzPts val="1920"/>
              <a:buChar char="⦿"/>
            </a:pPr>
            <a:r>
              <a:rPr lang="tr-TR" sz="2400"/>
              <a:t> B) DC generatörde daimi mıknatıs AC elektromıknatıs kullanılır.</a:t>
            </a:r>
            <a:endParaRPr/>
          </a:p>
          <a:p>
            <a:pPr indent="-384047" lvl="0" marL="420624" rtl="0" algn="l">
              <a:spcBef>
                <a:spcPts val="480"/>
              </a:spcBef>
              <a:spcAft>
                <a:spcPts val="0"/>
              </a:spcAft>
              <a:buSzPts val="1920"/>
              <a:buChar char="⦿"/>
            </a:pPr>
            <a:r>
              <a:rPr lang="tr-TR" sz="2400"/>
              <a:t> C) DC generatörler fırçalı AC generatörler fırçasız kullanılır.</a:t>
            </a:r>
            <a:endParaRPr/>
          </a:p>
          <a:p>
            <a:pPr indent="-384047" lvl="0" marL="420624" rtl="0" algn="l">
              <a:spcBef>
                <a:spcPts val="480"/>
              </a:spcBef>
              <a:spcAft>
                <a:spcPts val="0"/>
              </a:spcAft>
              <a:buSzPts val="1920"/>
              <a:buChar char="⦿"/>
            </a:pPr>
            <a:r>
              <a:rPr lang="tr-TR" sz="2400"/>
              <a:t> D) DC generatör dizel motor ile AC generatör benzinli motor ile kullanılır. </a:t>
            </a:r>
            <a:endParaRPr/>
          </a:p>
          <a:p>
            <a:pPr indent="-262128" lvl="0" marL="420624" rtl="0" algn="l">
              <a:spcBef>
                <a:spcPts val="480"/>
              </a:spcBef>
              <a:spcAft>
                <a:spcPts val="0"/>
              </a:spcAft>
              <a:buSzPts val="1920"/>
              <a:buNone/>
            </a:pPr>
            <a:r>
              <a:t/>
            </a:r>
            <a:endParaRPr sz="24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63"/>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chemeClr val="lt1"/>
              </a:buClr>
              <a:buSzPts val="4600"/>
              <a:buFont typeface="Libre Franklin"/>
              <a:buNone/>
            </a:pPr>
            <a:r>
              <a:t/>
            </a:r>
            <a:endParaRPr/>
          </a:p>
        </p:txBody>
      </p:sp>
      <p:sp>
        <p:nvSpPr>
          <p:cNvPr id="414" name="Google Shape;414;p63"/>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solidFill>
                  <a:srgbClr val="48D3F3"/>
                </a:solidFill>
              </a:rPr>
              <a:t>1)CEVAP:C</a:t>
            </a:r>
            <a:endParaRPr/>
          </a:p>
          <a:p>
            <a:pPr indent="-384047" lvl="0" marL="420624" rtl="0" algn="l">
              <a:spcBef>
                <a:spcPts val="600"/>
              </a:spcBef>
              <a:spcAft>
                <a:spcPts val="0"/>
              </a:spcAft>
              <a:buSzPts val="2400"/>
              <a:buChar char="⦿"/>
            </a:pPr>
            <a:r>
              <a:rPr lang="tr-TR">
                <a:solidFill>
                  <a:srgbClr val="48D3F3"/>
                </a:solidFill>
              </a:rPr>
              <a:t>2) CEVAP:A</a:t>
            </a:r>
            <a:endParaRPr/>
          </a:p>
          <a:p>
            <a:pPr indent="-384047" lvl="0" marL="420624" rtl="0" algn="l">
              <a:spcBef>
                <a:spcPts val="600"/>
              </a:spcBef>
              <a:spcAft>
                <a:spcPts val="0"/>
              </a:spcAft>
              <a:buSzPts val="2400"/>
              <a:buChar char="⦿"/>
            </a:pPr>
            <a:r>
              <a:rPr lang="tr-TR">
                <a:solidFill>
                  <a:srgbClr val="48D3F3"/>
                </a:solidFill>
              </a:rPr>
              <a:t>3)CEVAP:B</a:t>
            </a:r>
            <a:endParaRPr/>
          </a:p>
          <a:p>
            <a:pPr indent="-384047" lvl="0" marL="420624" rtl="0" algn="l">
              <a:spcBef>
                <a:spcPts val="600"/>
              </a:spcBef>
              <a:spcAft>
                <a:spcPts val="0"/>
              </a:spcAft>
              <a:buSzPts val="2400"/>
              <a:buChar char="⦿"/>
            </a:pPr>
            <a:r>
              <a:rPr lang="tr-TR">
                <a:solidFill>
                  <a:srgbClr val="48D3F3"/>
                </a:solidFill>
              </a:rPr>
              <a:t>4) CEVAP:D</a:t>
            </a:r>
            <a:endParaRPr/>
          </a:p>
          <a:p>
            <a:pPr indent="-384047" lvl="0" marL="420624" rtl="0" algn="l">
              <a:spcBef>
                <a:spcPts val="640"/>
              </a:spcBef>
              <a:spcAft>
                <a:spcPts val="0"/>
              </a:spcAft>
              <a:buSzPts val="2560"/>
              <a:buChar char="⦿"/>
            </a:pPr>
            <a:r>
              <a:rPr lang="tr-TR" sz="3200">
                <a:solidFill>
                  <a:srgbClr val="48D3F3"/>
                </a:solidFill>
              </a:rPr>
              <a:t>5)CEVAP:A</a:t>
            </a:r>
            <a:endParaRPr/>
          </a:p>
          <a:p>
            <a:pPr indent="-231647" lvl="0" marL="420624" rtl="0" algn="l">
              <a:spcBef>
                <a:spcPts val="600"/>
              </a:spcBef>
              <a:spcAft>
                <a:spcPts val="0"/>
              </a:spcAft>
              <a:buSzPts val="2400"/>
              <a:buNone/>
            </a:pPr>
            <a:r>
              <a:t/>
            </a:r>
            <a:endParaRPr>
              <a:solidFill>
                <a:srgbClr val="48D3F3"/>
              </a:solidFill>
            </a:endParaRPr>
          </a:p>
          <a:p>
            <a:pPr indent="-231647" lvl="0" marL="420624" rtl="0" algn="l">
              <a:spcBef>
                <a:spcPts val="600"/>
              </a:spcBef>
              <a:spcAft>
                <a:spcPts val="0"/>
              </a:spcAft>
              <a:buSzPts val="2400"/>
              <a:buNone/>
            </a:pPr>
            <a:r>
              <a:t/>
            </a:r>
            <a:endParaRPr>
              <a:solidFill>
                <a:srgbClr val="48D3F3"/>
              </a:solidFill>
            </a:endParaRPr>
          </a:p>
          <a:p>
            <a:pPr indent="-231647" lvl="0" marL="420624" rtl="0" algn="l">
              <a:spcBef>
                <a:spcPts val="600"/>
              </a:spcBef>
              <a:spcAft>
                <a:spcPts val="0"/>
              </a:spcAft>
              <a:buSzPts val="2400"/>
              <a:buNone/>
            </a:pPr>
            <a:r>
              <a:t/>
            </a:r>
            <a:endParaRPr>
              <a:solidFill>
                <a:srgbClr val="48D3F3"/>
              </a:solidFill>
            </a:endParaRPr>
          </a:p>
          <a:p>
            <a:pPr indent="-231647" lvl="0" marL="420624" rtl="0" algn="l">
              <a:spcBef>
                <a:spcPts val="600"/>
              </a:spcBef>
              <a:spcAft>
                <a:spcPts val="0"/>
              </a:spcAft>
              <a:buSzPts val="2400"/>
              <a:buNone/>
            </a:pPr>
            <a:r>
              <a:t/>
            </a:r>
            <a:endParaRPr>
              <a:solidFill>
                <a:srgbClr val="48D3F3"/>
              </a:solidFill>
            </a:endParaRPr>
          </a:p>
          <a:p>
            <a:pPr indent="-231647" lvl="0" marL="420624" rtl="0" algn="l">
              <a:spcBef>
                <a:spcPts val="600"/>
              </a:spcBef>
              <a:spcAft>
                <a:spcPts val="0"/>
              </a:spcAft>
              <a:buSzPts val="2400"/>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64"/>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rgbClr val="48D3F3"/>
              </a:buClr>
              <a:buSzPts val="4600"/>
              <a:buFont typeface="Libre Franklin"/>
              <a:buNone/>
            </a:pPr>
            <a:r>
              <a:rPr lang="tr-TR">
                <a:solidFill>
                  <a:srgbClr val="48D3F3"/>
                </a:solidFill>
              </a:rPr>
              <a:t>KAYNAKÇA</a:t>
            </a:r>
            <a:endParaRPr/>
          </a:p>
        </p:txBody>
      </p:sp>
      <p:sp>
        <p:nvSpPr>
          <p:cNvPr id="420" name="Google Shape;420;p64"/>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243078" lvl="0" marL="420624" rtl="0" algn="l">
              <a:lnSpc>
                <a:spcPct val="80000"/>
              </a:lnSpc>
              <a:spcBef>
                <a:spcPts val="0"/>
              </a:spcBef>
              <a:spcAft>
                <a:spcPts val="0"/>
              </a:spcAft>
              <a:buSzPts val="2220"/>
              <a:buNone/>
            </a:pPr>
            <a:r>
              <a:t/>
            </a:r>
            <a:endParaRPr sz="2775"/>
          </a:p>
          <a:p>
            <a:pPr indent="-384047" lvl="0" marL="420624" rtl="0" algn="l">
              <a:lnSpc>
                <a:spcPct val="80000"/>
              </a:lnSpc>
              <a:spcBef>
                <a:spcPts val="555"/>
              </a:spcBef>
              <a:spcAft>
                <a:spcPts val="0"/>
              </a:spcAft>
              <a:buSzPts val="2220"/>
              <a:buChar char="⦿"/>
            </a:pPr>
            <a:r>
              <a:rPr lang="tr-TR" sz="2775" u="sng">
                <a:solidFill>
                  <a:schemeClr val="hlink"/>
                </a:solidFill>
                <a:hlinkClick r:id="rId3"/>
              </a:rPr>
              <a:t>http://www.megep.meb.gov.tr/mte_program_modul/moduller_pdf/Ac%20Ve%20Dc%20Makineler.pdf</a:t>
            </a:r>
            <a:endParaRPr sz="2775"/>
          </a:p>
          <a:p>
            <a:pPr indent="-384047" lvl="0" marL="420624" rtl="0" algn="l">
              <a:lnSpc>
                <a:spcPct val="80000"/>
              </a:lnSpc>
              <a:spcBef>
                <a:spcPts val="555"/>
              </a:spcBef>
              <a:spcAft>
                <a:spcPts val="0"/>
              </a:spcAft>
              <a:buSzPts val="2220"/>
              <a:buChar char="⦿"/>
            </a:pPr>
            <a:r>
              <a:rPr lang="tr-TR" sz="2775" u="sng">
                <a:solidFill>
                  <a:schemeClr val="hlink"/>
                </a:solidFill>
                <a:hlinkClick r:id="rId4"/>
              </a:rPr>
              <a:t>https://www.youtube.com/watch?v=M9-FWM52oac&amp;list=WL&amp;index=63&amp;t=0s</a:t>
            </a:r>
            <a:endParaRPr sz="2775"/>
          </a:p>
          <a:p>
            <a:pPr indent="-384047" lvl="0" marL="420624" rtl="0" algn="l">
              <a:lnSpc>
                <a:spcPct val="80000"/>
              </a:lnSpc>
              <a:spcBef>
                <a:spcPts val="555"/>
              </a:spcBef>
              <a:spcAft>
                <a:spcPts val="0"/>
              </a:spcAft>
              <a:buSzPts val="2220"/>
              <a:buChar char="⦿"/>
            </a:pPr>
            <a:r>
              <a:rPr lang="tr-TR" sz="2775" u="sng">
                <a:solidFill>
                  <a:schemeClr val="hlink"/>
                </a:solidFill>
                <a:hlinkClick r:id="rId5"/>
              </a:rPr>
              <a:t>https://www.youtube.com/watch?v=BitvabBZm9E</a:t>
            </a:r>
            <a:endParaRPr sz="2775"/>
          </a:p>
          <a:p>
            <a:pPr indent="-384047" lvl="0" marL="420624" rtl="0" algn="l">
              <a:lnSpc>
                <a:spcPct val="80000"/>
              </a:lnSpc>
              <a:spcBef>
                <a:spcPts val="555"/>
              </a:spcBef>
              <a:spcAft>
                <a:spcPts val="0"/>
              </a:spcAft>
              <a:buSzPts val="2220"/>
              <a:buChar char="⦿"/>
            </a:pPr>
            <a:r>
              <a:rPr lang="tr-TR" sz="2775" u="sng">
                <a:solidFill>
                  <a:schemeClr val="hlink"/>
                </a:solidFill>
                <a:hlinkClick r:id="rId6"/>
              </a:rPr>
              <a:t>https://www.elektrikport.com/teknik-kutuphane/alternatif-akm-motorlar-(-alternating-current-)-birinci-bolum/8343</a:t>
            </a:r>
            <a:endParaRPr sz="2775"/>
          </a:p>
          <a:p>
            <a:pPr indent="-243078" lvl="0" marL="420624" rtl="0" algn="l">
              <a:lnSpc>
                <a:spcPct val="80000"/>
              </a:lnSpc>
              <a:spcBef>
                <a:spcPts val="555"/>
              </a:spcBef>
              <a:spcAft>
                <a:spcPts val="0"/>
              </a:spcAft>
              <a:buSzPts val="2220"/>
              <a:buNone/>
            </a:pPr>
            <a:r>
              <a:t/>
            </a:r>
            <a:endParaRPr sz="2775"/>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18"/>
          <p:cNvPicPr preferRelativeResize="0"/>
          <p:nvPr/>
        </p:nvPicPr>
        <p:blipFill rotWithShape="1">
          <a:blip r:embed="rId3">
            <a:alphaModFix/>
          </a:blip>
          <a:srcRect b="0" l="0" r="0" t="0"/>
          <a:stretch/>
        </p:blipFill>
        <p:spPr>
          <a:xfrm>
            <a:off x="395536" y="3429000"/>
            <a:ext cx="4727292" cy="3225507"/>
          </a:xfrm>
          <a:prstGeom prst="rect">
            <a:avLst/>
          </a:prstGeom>
          <a:noFill/>
          <a:ln>
            <a:noFill/>
          </a:ln>
        </p:spPr>
      </p:pic>
      <p:pic>
        <p:nvPicPr>
          <p:cNvPr id="123" name="Google Shape;123;p18"/>
          <p:cNvPicPr preferRelativeResize="0"/>
          <p:nvPr/>
        </p:nvPicPr>
        <p:blipFill rotWithShape="1">
          <a:blip r:embed="rId4">
            <a:alphaModFix/>
          </a:blip>
          <a:srcRect b="0" l="0" r="0" t="0"/>
          <a:stretch/>
        </p:blipFill>
        <p:spPr>
          <a:xfrm>
            <a:off x="611560" y="332656"/>
            <a:ext cx="6991811" cy="2843821"/>
          </a:xfrm>
          <a:prstGeom prst="rect">
            <a:avLst/>
          </a:prstGeom>
          <a:noFill/>
          <a:ln>
            <a:noFill/>
          </a:ln>
        </p:spPr>
      </p:pic>
      <p:sp>
        <p:nvSpPr>
          <p:cNvPr id="124" name="Google Shape;124;p18"/>
          <p:cNvSpPr/>
          <p:nvPr/>
        </p:nvSpPr>
        <p:spPr>
          <a:xfrm>
            <a:off x="6526937" y="1523733"/>
            <a:ext cx="2617063"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3.4: Sincap kafesli rotor</a:t>
            </a:r>
            <a:r>
              <a:rPr lang="tr-TR" sz="2400">
                <a:solidFill>
                  <a:srgbClr val="48D3F3"/>
                </a:solidFill>
                <a:latin typeface="Times New Roman"/>
                <a:ea typeface="Times New Roman"/>
                <a:cs typeface="Times New Roman"/>
                <a:sym typeface="Times New Roman"/>
              </a:rPr>
              <a:t> </a:t>
            </a:r>
            <a:endParaRPr sz="1800">
              <a:solidFill>
                <a:srgbClr val="48D3F3"/>
              </a:solidFill>
              <a:latin typeface="Arial"/>
              <a:ea typeface="Arial"/>
              <a:cs typeface="Arial"/>
              <a:sym typeface="Arial"/>
            </a:endParaRPr>
          </a:p>
        </p:txBody>
      </p:sp>
      <p:sp>
        <p:nvSpPr>
          <p:cNvPr id="125" name="Google Shape;125;p18"/>
          <p:cNvSpPr/>
          <p:nvPr/>
        </p:nvSpPr>
        <p:spPr>
          <a:xfrm>
            <a:off x="4860032" y="4869160"/>
            <a:ext cx="4572000" cy="763479"/>
          </a:xfrm>
          <a:prstGeom prst="rect">
            <a:avLst/>
          </a:prstGeom>
          <a:noFill/>
          <a:ln>
            <a:noFill/>
          </a:ln>
        </p:spPr>
        <p:txBody>
          <a:bodyPr anchorCtr="0" anchor="t" bIns="45700" lIns="91425" spcFirstLastPara="1" rIns="91425" wrap="square" tIns="45700">
            <a:noAutofit/>
          </a:bodyPr>
          <a:lstStyle/>
          <a:p>
            <a:pPr indent="-1015999" lvl="0" marL="1678304" marR="398145" rtl="0" algn="l">
              <a:lnSpc>
                <a:spcPct val="95000"/>
              </a:lnSpc>
              <a:spcBef>
                <a:spcPts val="0"/>
              </a:spcBef>
              <a:spcAft>
                <a:spcPts val="0"/>
              </a:spcAft>
              <a:buNone/>
            </a:pPr>
            <a:r>
              <a:rPr b="1" lang="tr-TR" sz="1800">
                <a:solidFill>
                  <a:srgbClr val="48D3F3"/>
                </a:solidFill>
                <a:latin typeface="Times New Roman"/>
                <a:ea typeface="Times New Roman"/>
                <a:cs typeface="Times New Roman"/>
                <a:sym typeface="Times New Roman"/>
              </a:rPr>
              <a:t>3.5: Sincap kafesli AC motor </a:t>
            </a:r>
            <a:endParaRPr sz="2400">
              <a:solidFill>
                <a:srgbClr val="48D3F3"/>
              </a:solidFill>
              <a:latin typeface="Times New Roman"/>
              <a:ea typeface="Times New Roman"/>
              <a:cs typeface="Times New Roman"/>
              <a:sym typeface="Times New Roman"/>
            </a:endParaRPr>
          </a:p>
          <a:p>
            <a:pPr indent="-6350" lvl="0" marL="359410" marR="0" rtl="0" algn="l">
              <a:lnSpc>
                <a:spcPct val="107000"/>
              </a:lnSpc>
              <a:spcBef>
                <a:spcPts val="130"/>
              </a:spcBef>
              <a:spcAft>
                <a:spcPts val="0"/>
              </a:spcAft>
              <a:buNone/>
            </a:pPr>
            <a:r>
              <a:rPr lang="tr-TR" sz="2400">
                <a:solidFill>
                  <a:srgbClr val="000000"/>
                </a:solidFill>
                <a:latin typeface="Times New Roman"/>
                <a:ea typeface="Times New Roman"/>
                <a:cs typeface="Times New Roman"/>
                <a:sym typeface="Times New Roman"/>
              </a:rPr>
              <a:t> </a:t>
            </a:r>
            <a:endParaRPr sz="2400">
              <a:solidFill>
                <a:srgbClr val="000000"/>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txBox="1"/>
          <p:nvPr>
            <p:ph idx="1" type="body"/>
          </p:nvPr>
        </p:nvSpPr>
        <p:spPr>
          <a:xfrm>
            <a:off x="214282" y="214291"/>
            <a:ext cx="8318158" cy="4150814"/>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2220"/>
              <a:buChar char="⦿"/>
            </a:pPr>
            <a:r>
              <a:rPr lang="tr-TR" sz="2775">
                <a:solidFill>
                  <a:srgbClr val="48D3F3"/>
                </a:solidFill>
              </a:rPr>
              <a:t>Bilezikli (Sargılı) Rotor </a:t>
            </a:r>
            <a:endParaRPr/>
          </a:p>
          <a:p>
            <a:pPr indent="-384047" lvl="0" marL="420624" rtl="0" algn="l">
              <a:lnSpc>
                <a:spcPct val="90000"/>
              </a:lnSpc>
              <a:spcBef>
                <a:spcPts val="555"/>
              </a:spcBef>
              <a:spcAft>
                <a:spcPts val="0"/>
              </a:spcAft>
              <a:buSzPts val="2220"/>
              <a:buChar char="⦿"/>
            </a:pPr>
            <a:r>
              <a:rPr lang="tr-TR" sz="2775"/>
              <a:t>Rotor sacları da endüvileri gibi kanallı olarak preslenir. Kanallara 120’şer derece faz farklı üç fazlı AA sargıları yerleştirilir. Sargılar yıldız veya üçgen bağlandıktan sonra çıkarılan üç uç, rotor miline sabitlenmiş olan bileziklere tutturulur. Her bilezik, milden ve diğer bileziklerden yalıtılmıştır. Bu bilezikler, rotor sargılarına üç faz enerji taşıyan fırçalar basar. Şekil 3.6’da sargılı rotor görülmektedir.</a:t>
            </a:r>
            <a:endParaRPr/>
          </a:p>
        </p:txBody>
      </p:sp>
      <p:pic>
        <p:nvPicPr>
          <p:cNvPr id="131" name="Google Shape;131;p19"/>
          <p:cNvPicPr preferRelativeResize="0"/>
          <p:nvPr/>
        </p:nvPicPr>
        <p:blipFill rotWithShape="1">
          <a:blip r:embed="rId3">
            <a:alphaModFix/>
          </a:blip>
          <a:srcRect b="0" l="0" r="0" t="0"/>
          <a:stretch/>
        </p:blipFill>
        <p:spPr>
          <a:xfrm>
            <a:off x="1547664" y="4365105"/>
            <a:ext cx="5904656" cy="237626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0"/>
          <p:cNvSpPr txBox="1"/>
          <p:nvPr>
            <p:ph idx="1" type="body"/>
          </p:nvPr>
        </p:nvSpPr>
        <p:spPr>
          <a:xfrm>
            <a:off x="357158" y="428604"/>
            <a:ext cx="8229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solidFill>
                  <a:srgbClr val="48D3F3"/>
                </a:solidFill>
              </a:rPr>
              <a:t>Motor Yan Kapakları </a:t>
            </a:r>
            <a:endParaRPr/>
          </a:p>
          <a:p>
            <a:pPr indent="-384047" lvl="0" marL="420624" rtl="0" algn="l">
              <a:spcBef>
                <a:spcPts val="600"/>
              </a:spcBef>
              <a:spcAft>
                <a:spcPts val="0"/>
              </a:spcAft>
              <a:buSzPts val="2400"/>
              <a:buChar char="⦿"/>
            </a:pPr>
            <a:r>
              <a:rPr lang="tr-TR"/>
              <a:t>Motoru dış etkilere karşı koruma ve rotoru yataklama görevi yapar. Şekil 3.7’de AC motor ve aksamları görülmektedir.</a:t>
            </a:r>
            <a:endParaRPr/>
          </a:p>
        </p:txBody>
      </p:sp>
      <p:pic>
        <p:nvPicPr>
          <p:cNvPr id="137" name="Google Shape;137;p20"/>
          <p:cNvPicPr preferRelativeResize="0"/>
          <p:nvPr/>
        </p:nvPicPr>
        <p:blipFill rotWithShape="1">
          <a:blip r:embed="rId3">
            <a:alphaModFix/>
          </a:blip>
          <a:srcRect b="0" l="0" r="0" t="0"/>
          <a:stretch/>
        </p:blipFill>
        <p:spPr>
          <a:xfrm>
            <a:off x="1123586" y="3068960"/>
            <a:ext cx="6696744" cy="291288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idx="1" type="body"/>
          </p:nvPr>
        </p:nvSpPr>
        <p:spPr>
          <a:xfrm>
            <a:off x="428596" y="214290"/>
            <a:ext cx="8258204" cy="6455070"/>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500"/>
              <a:buChar char="⦿"/>
            </a:pPr>
            <a:r>
              <a:rPr lang="tr-TR" sz="1875">
                <a:solidFill>
                  <a:srgbClr val="48D3F3"/>
                </a:solidFill>
              </a:rPr>
              <a:t>AC Endüksiyon Motorunun Çalışması </a:t>
            </a:r>
            <a:endParaRPr/>
          </a:p>
          <a:p>
            <a:pPr indent="-384047" lvl="0" marL="420624" rtl="0" algn="l">
              <a:lnSpc>
                <a:spcPct val="80000"/>
              </a:lnSpc>
              <a:spcBef>
                <a:spcPts val="375"/>
              </a:spcBef>
              <a:spcAft>
                <a:spcPts val="0"/>
              </a:spcAft>
              <a:buSzPts val="1500"/>
              <a:buChar char="⦿"/>
            </a:pPr>
            <a:r>
              <a:rPr lang="tr-TR" sz="1875"/>
              <a:t> Stator sargılarına uygulanan üç fazlı alternatif akım bu sargılarda döner bir manyetik alan meydana getirir. Bu döner alan rotorda endüksiyon akımları meydana getirir. Rotorda oluşan endüksiyon akımları da, rotorda N-S kutuplarını oluşturur. Sonuçta rotorun kutupları döner alan kutuplarından etkilenerek (itme-çekme şeklinde) dönmeye başlar.  </a:t>
            </a:r>
            <a:endParaRPr/>
          </a:p>
          <a:p>
            <a:pPr indent="-384047" lvl="0" marL="420624" rtl="0" algn="l">
              <a:lnSpc>
                <a:spcPct val="80000"/>
              </a:lnSpc>
              <a:spcBef>
                <a:spcPts val="375"/>
              </a:spcBef>
              <a:spcAft>
                <a:spcPts val="0"/>
              </a:spcAft>
              <a:buSzPts val="1500"/>
              <a:buChar char="⦿"/>
            </a:pPr>
            <a:r>
              <a:rPr lang="tr-TR" sz="1875"/>
              <a:t> </a:t>
            </a:r>
            <a:r>
              <a:rPr lang="tr-TR" sz="1875">
                <a:solidFill>
                  <a:srgbClr val="48D3F3"/>
                </a:solidFill>
              </a:rPr>
              <a:t>Rotorda indüklenen Akım </a:t>
            </a:r>
            <a:endParaRPr/>
          </a:p>
          <a:p>
            <a:pPr indent="-384047" lvl="0" marL="420624" rtl="0" algn="l">
              <a:lnSpc>
                <a:spcPct val="80000"/>
              </a:lnSpc>
              <a:spcBef>
                <a:spcPts val="375"/>
              </a:spcBef>
              <a:spcAft>
                <a:spcPts val="0"/>
              </a:spcAft>
              <a:buSzPts val="1500"/>
              <a:buNone/>
            </a:pPr>
            <a:r>
              <a:rPr lang="tr-TR" sz="1875"/>
              <a:t> </a:t>
            </a:r>
            <a:endParaRPr/>
          </a:p>
          <a:p>
            <a:pPr indent="-384047" lvl="0" marL="420624" rtl="0" algn="l">
              <a:lnSpc>
                <a:spcPct val="80000"/>
              </a:lnSpc>
              <a:spcBef>
                <a:spcPts val="375"/>
              </a:spcBef>
              <a:spcAft>
                <a:spcPts val="0"/>
              </a:spcAft>
              <a:buSzPts val="1500"/>
              <a:buChar char="⦿"/>
            </a:pPr>
            <a:r>
              <a:rPr lang="tr-TR" sz="1875"/>
              <a:t>Statorda oluşan döner alan rotor sargılarını keserek bu sargılarda bir EMK indükler.  </a:t>
            </a:r>
            <a:endParaRPr/>
          </a:p>
          <a:p>
            <a:pPr indent="-384047" lvl="0" marL="420624" rtl="0" algn="l">
              <a:lnSpc>
                <a:spcPct val="80000"/>
              </a:lnSpc>
              <a:spcBef>
                <a:spcPts val="375"/>
              </a:spcBef>
              <a:spcAft>
                <a:spcPts val="0"/>
              </a:spcAft>
              <a:buSzPts val="1500"/>
              <a:buNone/>
            </a:pPr>
            <a:r>
              <a:rPr lang="tr-TR" sz="1875"/>
              <a:t> </a:t>
            </a:r>
            <a:endParaRPr/>
          </a:p>
          <a:p>
            <a:pPr indent="-384047" lvl="0" marL="420624" rtl="0" algn="l">
              <a:lnSpc>
                <a:spcPct val="80000"/>
              </a:lnSpc>
              <a:spcBef>
                <a:spcPts val="375"/>
              </a:spcBef>
              <a:spcAft>
                <a:spcPts val="0"/>
              </a:spcAft>
              <a:buSzPts val="1500"/>
              <a:buChar char="⦿"/>
            </a:pPr>
            <a:r>
              <a:rPr lang="tr-TR" sz="1875">
                <a:solidFill>
                  <a:srgbClr val="48D3F3"/>
                </a:solidFill>
              </a:rPr>
              <a:t>Motor Bağlantıları</a:t>
            </a:r>
            <a:r>
              <a:rPr lang="tr-TR" sz="1875"/>
              <a:t> </a:t>
            </a:r>
            <a:endParaRPr/>
          </a:p>
          <a:p>
            <a:pPr indent="-384047" lvl="0" marL="420624" rtl="0" algn="l">
              <a:lnSpc>
                <a:spcPct val="80000"/>
              </a:lnSpc>
              <a:spcBef>
                <a:spcPts val="375"/>
              </a:spcBef>
              <a:spcAft>
                <a:spcPts val="0"/>
              </a:spcAft>
              <a:buSzPts val="1500"/>
              <a:buNone/>
            </a:pPr>
            <a:r>
              <a:rPr lang="tr-TR" sz="1875"/>
              <a:t> </a:t>
            </a:r>
            <a:endParaRPr/>
          </a:p>
          <a:p>
            <a:pPr indent="-384047" lvl="0" marL="420624" rtl="0" algn="l">
              <a:lnSpc>
                <a:spcPct val="80000"/>
              </a:lnSpc>
              <a:spcBef>
                <a:spcPts val="375"/>
              </a:spcBef>
              <a:spcAft>
                <a:spcPts val="0"/>
              </a:spcAft>
              <a:buSzPts val="1500"/>
              <a:buChar char="⦿"/>
            </a:pPr>
            <a:r>
              <a:rPr lang="tr-TR" sz="1875"/>
              <a:t>AC motorlar kullanım isteğine göre şebekeye değişik şekillerde bağlanabilir. </a:t>
            </a:r>
            <a:endParaRPr/>
          </a:p>
          <a:p>
            <a:pPr indent="-384047" lvl="0" marL="420624" rtl="0" algn="l">
              <a:lnSpc>
                <a:spcPct val="80000"/>
              </a:lnSpc>
              <a:spcBef>
                <a:spcPts val="375"/>
              </a:spcBef>
              <a:spcAft>
                <a:spcPts val="0"/>
              </a:spcAft>
              <a:buSzPts val="1500"/>
              <a:buNone/>
            </a:pPr>
            <a:r>
              <a:rPr lang="tr-TR" sz="1875"/>
              <a:t> </a:t>
            </a:r>
            <a:endParaRPr/>
          </a:p>
          <a:p>
            <a:pPr indent="-384047" lvl="0" marL="420624" rtl="0" algn="l">
              <a:lnSpc>
                <a:spcPct val="80000"/>
              </a:lnSpc>
              <a:spcBef>
                <a:spcPts val="375"/>
              </a:spcBef>
              <a:spcAft>
                <a:spcPts val="0"/>
              </a:spcAft>
              <a:buSzPts val="1500"/>
              <a:buChar char="⦿"/>
            </a:pPr>
            <a:r>
              <a:rPr lang="tr-TR" sz="1875">
                <a:solidFill>
                  <a:srgbClr val="48D3F3"/>
                </a:solidFill>
              </a:rPr>
              <a:t>Tork Hızı ve Beygir (Hp) Gücü için  </a:t>
            </a:r>
            <a:endParaRPr/>
          </a:p>
          <a:p>
            <a:pPr indent="-384047" lvl="0" marL="420624" rtl="0" algn="l">
              <a:lnSpc>
                <a:spcPct val="80000"/>
              </a:lnSpc>
              <a:spcBef>
                <a:spcPts val="375"/>
              </a:spcBef>
              <a:spcAft>
                <a:spcPts val="0"/>
              </a:spcAft>
              <a:buSzPts val="1500"/>
              <a:buNone/>
            </a:pPr>
            <a:r>
              <a:rPr lang="tr-TR" sz="1875"/>
              <a:t> </a:t>
            </a:r>
            <a:endParaRPr/>
          </a:p>
          <a:p>
            <a:pPr indent="-384047" lvl="0" marL="420624" rtl="0" algn="l">
              <a:lnSpc>
                <a:spcPct val="80000"/>
              </a:lnSpc>
              <a:spcBef>
                <a:spcPts val="375"/>
              </a:spcBef>
              <a:spcAft>
                <a:spcPts val="0"/>
              </a:spcAft>
              <a:buSzPts val="1500"/>
              <a:buChar char="⦿"/>
            </a:pPr>
            <a:r>
              <a:rPr lang="tr-TR" sz="1875"/>
              <a:t>Değişik kalkınma akımı ve çalışma gücü için motorlar yıldız veya üçgen çalıştırılır. </a:t>
            </a:r>
            <a:endParaRPr/>
          </a:p>
          <a:p>
            <a:pPr indent="-384047" lvl="0" marL="420624" rtl="0" algn="l">
              <a:lnSpc>
                <a:spcPct val="80000"/>
              </a:lnSpc>
              <a:spcBef>
                <a:spcPts val="375"/>
              </a:spcBef>
              <a:spcAft>
                <a:spcPts val="0"/>
              </a:spcAft>
              <a:buSzPts val="1500"/>
              <a:buNone/>
            </a:pPr>
            <a:r>
              <a:rPr lang="tr-TR" sz="1875"/>
              <a:t> </a:t>
            </a:r>
            <a:endParaRPr/>
          </a:p>
          <a:p>
            <a:pPr indent="-288797" lvl="0" marL="420624" rtl="0" algn="l">
              <a:lnSpc>
                <a:spcPct val="80000"/>
              </a:lnSpc>
              <a:spcBef>
                <a:spcPts val="375"/>
              </a:spcBef>
              <a:spcAft>
                <a:spcPts val="0"/>
              </a:spcAft>
              <a:buSzPts val="1500"/>
              <a:buNone/>
            </a:pPr>
            <a:r>
              <a:t/>
            </a:r>
            <a:endParaRPr sz="1875"/>
          </a:p>
          <a:p>
            <a:pPr indent="-288797" lvl="0" marL="420624" rtl="0" algn="l">
              <a:lnSpc>
                <a:spcPct val="80000"/>
              </a:lnSpc>
              <a:spcBef>
                <a:spcPts val="375"/>
              </a:spcBef>
              <a:spcAft>
                <a:spcPts val="0"/>
              </a:spcAft>
              <a:buSzPts val="1500"/>
              <a:buNone/>
            </a:pPr>
            <a:r>
              <a:t/>
            </a:r>
            <a:endParaRPr sz="1875"/>
          </a:p>
        </p:txBody>
      </p:sp>
    </p:spTree>
  </p:cSld>
  <p:clrMapOvr>
    <a:masterClrMapping/>
  </p:clrMapOvr>
</p:sld>
</file>

<file path=ppt/theme/theme1.xml><?xml version="1.0" encoding="utf-8"?>
<a:theme xmlns:a="http://schemas.openxmlformats.org/drawingml/2006/main" xmlns:r="http://schemas.openxmlformats.org/officeDocument/2006/relationships" name="Teknik">
  <a:themeElements>
    <a:clrScheme name="Teknik">
      <a:dk1>
        <a:srgbClr val="000000"/>
      </a:dk1>
      <a:lt1>
        <a:srgbClr val="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